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417" r:id="rId4"/>
    <p:sldId id="418" r:id="rId6"/>
    <p:sldId id="419" r:id="rId7"/>
    <p:sldId id="421" r:id="rId8"/>
    <p:sldId id="422" r:id="rId9"/>
    <p:sldId id="423" r:id="rId10"/>
    <p:sldId id="424" r:id="rId11"/>
    <p:sldId id="425" r:id="rId12"/>
    <p:sldId id="426" r:id="rId13"/>
    <p:sldId id="427" r:id="rId14"/>
    <p:sldId id="432" r:id="rId15"/>
    <p:sldId id="431" r:id="rId16"/>
    <p:sldId id="430" r:id="rId17"/>
    <p:sldId id="473" r:id="rId18"/>
    <p:sldId id="517" r:id="rId19"/>
    <p:sldId id="519" r:id="rId20"/>
    <p:sldId id="518" r:id="rId21"/>
    <p:sldId id="501" r:id="rId22"/>
    <p:sldId id="478" r:id="rId23"/>
    <p:sldId id="440" r:id="rId24"/>
    <p:sldId id="454" r:id="rId25"/>
    <p:sldId id="453" r:id="rId26"/>
    <p:sldId id="441" r:id="rId27"/>
    <p:sldId id="468" r:id="rId28"/>
    <p:sldId id="467" r:id="rId29"/>
    <p:sldId id="442" r:id="rId30"/>
    <p:sldId id="445" r:id="rId31"/>
    <p:sldId id="536" r:id="rId32"/>
    <p:sldId id="537" r:id="rId33"/>
    <p:sldId id="449" r:id="rId34"/>
    <p:sldId id="451" r:id="rId35"/>
    <p:sldId id="452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ng, Dequn" initials="TD" lastIdx="2" clrIdx="0"/>
  <p:cmAuthor id="2" name="teng dequn" initials="td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0E5"/>
    <a:srgbClr val="7AAAE8"/>
    <a:srgbClr val="A6A6A6"/>
    <a:srgbClr val="D9D9D9"/>
    <a:srgbClr val="6D9DE4"/>
    <a:srgbClr val="FFFFFF"/>
    <a:srgbClr val="DAEDEF"/>
    <a:srgbClr val="77B7E9"/>
    <a:srgbClr val="5D8CDF"/>
    <a:srgbClr val="003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8" autoAdjust="0"/>
    <p:restoredTop sz="50563" autoAdjust="0"/>
  </p:normalViewPr>
  <p:slideViewPr>
    <p:cSldViewPr snapToGrid="0" showGuides="1">
      <p:cViewPr varScale="1">
        <p:scale>
          <a:sx n="32" d="100"/>
          <a:sy n="32" d="100"/>
        </p:scale>
        <p:origin x="34" y="288"/>
      </p:cViewPr>
      <p:guideLst>
        <p:guide orient="horz" pos="2083"/>
        <p:guide pos="375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4" Type="http://schemas.openxmlformats.org/officeDocument/2006/relationships/slide" Target="slides/slide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7" Type="http://schemas.microsoft.com/office/2011/relationships/chartColorStyle" Target="colors1.xml"/><Relationship Id="rId6" Type="http://schemas.microsoft.com/office/2011/relationships/chartStyle" Target="style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themeOverride" Target="../theme/themeOverride1.xml"/><Relationship Id="rId1" Type="http://schemas.openxmlformats.org/officeDocument/2006/relationships/oleObject" Target="file:///C:\Users\zhaolu%20zhang\Documents\WeChat%20Files\Lavender98001\FileStorage\File\2020-08\sync%20study_finance_budget+revenue%20analysis.xlsx" TargetMode="External"/></Relationships>
</file>

<file path=ppt/charts/_rels/chart3.xml.rels><?xml version="1.0" encoding="UTF-8" standalone="yes"?>
<Relationships xmlns="http://schemas.openxmlformats.org/package/2006/relationships"><Relationship Id="rId5" Type="http://schemas.microsoft.com/office/2011/relationships/chartColorStyle" Target="colors2.xml"/><Relationship Id="rId4" Type="http://schemas.microsoft.com/office/2011/relationships/chartStyle" Target="style2.xml"/><Relationship Id="rId3" Type="http://schemas.openxmlformats.org/officeDocument/2006/relationships/image" Target="../media/image23.png"/><Relationship Id="rId2" Type="http://schemas.openxmlformats.org/officeDocument/2006/relationships/themeOverride" Target="../theme/themeOverride2.xml"/><Relationship Id="rId1" Type="http://schemas.openxmlformats.org/officeDocument/2006/relationships/oleObject" Target="file:///C:\Users\zhaolu%20zhang\Documents\WeChat%20Files\Lavender98001\FileStorage\File\2020-08\sync%20study_finance_budget+revenue%20analysi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zhaolu%20zhang\Documents\WeChat%20Files\Lavender98001\FileStorage\File\2020-08\sync%20study_finance_budget+revenue%20analysis.xlsx" TargetMode="External"/></Relationships>
</file>

<file path=ppt/charts/_rels/chart6.xml.rels><?xml version="1.0" encoding="UTF-8" standalone="yes"?>
<Relationships xmlns="http://schemas.openxmlformats.org/package/2006/relationships"><Relationship Id="rId4" Type="http://schemas.microsoft.com/office/2011/relationships/chartColorStyle" Target="colors4.xml"/><Relationship Id="rId3" Type="http://schemas.microsoft.com/office/2011/relationships/chartStyle" Target="style4.xml"/><Relationship Id="rId2" Type="http://schemas.openxmlformats.org/officeDocument/2006/relationships/themeOverride" Target="../theme/themeOverride3.xml"/><Relationship Id="rId1" Type="http://schemas.openxmlformats.org/officeDocument/2006/relationships/oleObject" Target="file:///C:\Users\zhaolu%20zhang\Documents\WeChat%20Files\Lavender98001\FileStorage\File\2020-08\sync%20study_finance_budget+revenue%20analysi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8701050016384"/>
          <c:y val="0.00521376433785193"/>
          <c:w val="0.73049000331937"/>
          <c:h val="1"/>
        </c:manualLayout>
      </c:layout>
      <c:pieChart>
        <c:varyColors val="1"/>
        <c:ser>
          <c:idx val="1"/>
          <c:order val="1"/>
          <c:tx>
            <c:strRef>
              <c:f>Sheet1!$C$1</c:f>
              <c:strCache>
                <c:ptCount val="1"/>
                <c:pt idx="0">
                  <c:v>辅助</c:v>
                </c:pt>
              </c:strCache>
            </c:strRef>
          </c:tx>
          <c:spPr>
            <a:ln>
              <a:noFill/>
            </a:ln>
          </c:spPr>
          <c:explosion val="9"/>
          <c:dPt>
            <c:idx val="0"/>
            <c:bubble3D val="0"/>
            <c:spPr>
              <a:noFill/>
              <a:ln w="19050">
                <a:noFill/>
              </a:ln>
              <a:effectLst/>
            </c:spPr>
          </c:dPt>
          <c:dPt>
            <c:idx val="1"/>
            <c:bubble3D val="0"/>
            <c:explosion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explosion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</c:dPt>
          <c:dPt>
            <c:idx val="3"/>
            <c:bubble3D val="0"/>
            <c:explosion val="0"/>
            <c:spPr>
              <a:solidFill>
                <a:schemeClr val="bg1">
                  <a:lumMod val="50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B</c:v>
                </c:pt>
                <c:pt idx="1">
                  <c:v>C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14</c:v>
                </c:pt>
                <c:pt idx="1">
                  <c:v>63</c:v>
                </c:pt>
                <c:pt idx="2">
                  <c:v>8</c:v>
                </c:pt>
                <c:pt idx="3">
                  <c:v>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12"/>
      </c:pieChar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explosion val="18"/>
          <c:dPt>
            <c:idx val="0"/>
            <c:bubble3D val="0"/>
            <c:explosion val="0"/>
            <c:spPr>
              <a:gradFill>
                <a:gsLst>
                  <a:gs pos="0">
                    <a:srgbClr val="4875D8"/>
                  </a:gs>
                  <a:gs pos="30789">
                    <a:srgbClr val="7AAAE8"/>
                  </a:gs>
                  <a:gs pos="72165">
                    <a:srgbClr val="75BDEA"/>
                  </a:gs>
                  <a:gs pos="100000">
                    <a:srgbClr val="81E0F1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1"/>
            <c:bubble3D val="0"/>
            <c:explosion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explosion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0.239236830335951"/>
                  <c:y val="0.096289057400377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 defTabSz="914400">
                      <a:defRPr lang="zh-CN" sz="3200" b="0" i="0" u="none" strike="noStrike" kern="1200" baseline="0">
                        <a:solidFill>
                          <a:schemeClr val="bg1"/>
                        </a:solidFill>
                        <a:latin typeface="Agency FB" panose="020B0503020202020204" pitchFamily="34" charset="0"/>
                        <a:ea typeface="造字工房悦圆演示版常规体" pitchFamily="50" charset="-122"/>
                        <a:cs typeface="Arial" panose="020B0604020202020204" pitchFamily="34" charset="0"/>
                      </a:defRPr>
                    </a:pPr>
                    <a:r>
                      <a:rPr lang="en-US" altLang="zh-CN"/>
                      <a:t>96</a:t>
                    </a:r>
                    <a:r>
                      <a:rPr lang="en-US"/>
                      <a:t>%</a:t>
                    </a:r>
                    <a:endParaRPr lang="en-US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3200" b="0" i="0" u="none" strike="noStrike" kern="1200" baseline="0">
                      <a:solidFill>
                        <a:schemeClr val="bg1"/>
                      </a:solidFill>
                      <a:latin typeface="Agency FB" panose="020B0503020202020204" pitchFamily="34" charset="0"/>
                      <a:ea typeface="造字工房悦圆演示版常规体" pitchFamily="50" charset="-122"/>
                      <a:cs typeface="Arial" panose="020B0604020202020204" pitchFamily="34" charset="0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3200" b="0" i="0" u="none" strike="noStrike" kern="1200" baseline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圆演示版常规体" pitchFamily="50" charset="-122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B</c:v>
                </c:pt>
                <c:pt idx="1">
                  <c:v>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14</c:v>
                </c:pt>
                <c:pt idx="1">
                  <c:v>82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12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b="1">
                <a:latin typeface="Tahoma" panose="020B0604030504040204" charset="0"/>
                <a:cs typeface="Tahoma" panose="020B0604030504040204" charset="0"/>
              </a:rPr>
              <a:t>Forecasted Revenue Component from Aug 2020 to July 2021</a:t>
            </a:r>
            <a:endParaRPr lang="en-US" altLang="zh-CN" b="1">
              <a:latin typeface="Tahoma" panose="020B0604030504040204" charset="0"/>
              <a:cs typeface="Tahoma" panose="020B0604030504040204" charset="0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402547818400737"/>
          <c:y val="0.170749515206305"/>
          <c:w val="0.9140708915145"/>
          <c:h val="0.700423720041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'[sync study_finance_budget+revenue analysis.xlsx]Rev. analysis'!$B$5</c:f>
              <c:strCache>
                <c:ptCount val="1"/>
                <c:pt idx="0">
                  <c:v>APP模块：To B端口</c:v>
                </c:pt>
              </c:strCache>
            </c:strRef>
          </c:tx>
          <c:spPr>
            <a:blipFill rotWithShape="1"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solidFill>
                <a:srgbClr val="1D9A78"/>
              </a:solidFill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'[sync study_finance_budget+revenue analysis.xlsx]Rev. analysis'!$C$4:$N$4</c:f>
              <c:strCache>
                <c:ptCount val="12"/>
                <c:pt idx="0">
                  <c:v>八月</c:v>
                </c:pt>
                <c:pt idx="1">
                  <c:v>九月</c:v>
                </c:pt>
                <c:pt idx="2">
                  <c:v>十月</c:v>
                </c:pt>
                <c:pt idx="3">
                  <c:v>十一月</c:v>
                </c:pt>
                <c:pt idx="4">
                  <c:v>十二月</c:v>
                </c:pt>
                <c:pt idx="5">
                  <c:v>一月</c:v>
                </c:pt>
                <c:pt idx="6">
                  <c:v>二月</c:v>
                </c:pt>
                <c:pt idx="7">
                  <c:v>三月</c:v>
                </c:pt>
                <c:pt idx="8">
                  <c:v>四月</c:v>
                </c:pt>
                <c:pt idx="9">
                  <c:v>五月</c:v>
                </c:pt>
                <c:pt idx="10">
                  <c:v>六月</c:v>
                </c:pt>
                <c:pt idx="11">
                  <c:v>七月</c:v>
                </c:pt>
              </c:strCache>
            </c:strRef>
          </c:cat>
          <c:val>
            <c:numRef>
              <c:f>'[sync study_finance_budget+revenue analysis.xlsx]Rev. analysis'!$C$9:$N$9</c:f>
              <c:numCache>
                <c:formatCode>_ "￥"* #,##0.00_ ;_ "￥"* \-#,##0.00_ ;_ "￥"* "-"??_ ;_ @_ </c:formatCode>
                <c:ptCount val="12"/>
                <c:pt idx="0">
                  <c:v>0</c:v>
                </c:pt>
                <c:pt idx="1">
                  <c:v>7000</c:v>
                </c:pt>
                <c:pt idx="2">
                  <c:v>8200</c:v>
                </c:pt>
                <c:pt idx="3">
                  <c:v>13640</c:v>
                </c:pt>
                <c:pt idx="4">
                  <c:v>16104</c:v>
                </c:pt>
                <c:pt idx="5">
                  <c:v>18794.4</c:v>
                </c:pt>
                <c:pt idx="6">
                  <c:v>21969.84</c:v>
                </c:pt>
                <c:pt idx="7">
                  <c:v>25722.024</c:v>
                </c:pt>
                <c:pt idx="8">
                  <c:v>30160.4664</c:v>
                </c:pt>
                <c:pt idx="9">
                  <c:v>42911.02368</c:v>
                </c:pt>
                <c:pt idx="10">
                  <c:v>61570.924416</c:v>
                </c:pt>
                <c:pt idx="11">
                  <c:v>72766.8648576</c:v>
                </c:pt>
              </c:numCache>
            </c:numRef>
          </c:val>
        </c:ser>
        <c:ser>
          <c:idx val="1"/>
          <c:order val="1"/>
          <c:tx>
            <c:strRef>
              <c:f>'[sync study_finance_budget+revenue analysis.xlsx]Rev. analysis'!$B$10</c:f>
              <c:strCache>
                <c:ptCount val="1"/>
                <c:pt idx="0">
                  <c:v>APP模块：To C端口</c:v>
                </c:pt>
              </c:strCache>
            </c:strRef>
          </c:tx>
          <c:spPr>
            <a:blipFill rotWithShape="1"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solidFill>
                <a:srgbClr val="8BC145"/>
              </a:solidFill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'[sync study_finance_budget+revenue analysis.xlsx]Rev. analysis'!$C$4:$N$4</c:f>
              <c:strCache>
                <c:ptCount val="12"/>
                <c:pt idx="0">
                  <c:v>八月</c:v>
                </c:pt>
                <c:pt idx="1">
                  <c:v>九月</c:v>
                </c:pt>
                <c:pt idx="2">
                  <c:v>十月</c:v>
                </c:pt>
                <c:pt idx="3">
                  <c:v>十一月</c:v>
                </c:pt>
                <c:pt idx="4">
                  <c:v>十二月</c:v>
                </c:pt>
                <c:pt idx="5">
                  <c:v>一月</c:v>
                </c:pt>
                <c:pt idx="6">
                  <c:v>二月</c:v>
                </c:pt>
                <c:pt idx="7">
                  <c:v>三月</c:v>
                </c:pt>
                <c:pt idx="8">
                  <c:v>四月</c:v>
                </c:pt>
                <c:pt idx="9">
                  <c:v>五月</c:v>
                </c:pt>
                <c:pt idx="10">
                  <c:v>六月</c:v>
                </c:pt>
                <c:pt idx="11">
                  <c:v>七月</c:v>
                </c:pt>
              </c:strCache>
            </c:strRef>
          </c:cat>
          <c:val>
            <c:numRef>
              <c:f>'[sync study_finance_budget+revenue analysis.xlsx]Rev. analysis'!$C$13:$N$13</c:f>
              <c:numCache>
                <c:formatCode>_ "￥"* #,##0.00_ ;_ "￥"* \-#,##0.00_ ;_ "￥"* "-"??_ ;_ @_ </c:formatCode>
                <c:ptCount val="12"/>
                <c:pt idx="0">
                  <c:v>0</c:v>
                </c:pt>
                <c:pt idx="1">
                  <c:v>1094</c:v>
                </c:pt>
                <c:pt idx="2">
                  <c:v>1312.8</c:v>
                </c:pt>
                <c:pt idx="3">
                  <c:v>1969.2</c:v>
                </c:pt>
                <c:pt idx="4">
                  <c:v>2363.04</c:v>
                </c:pt>
                <c:pt idx="5">
                  <c:v>2835.648</c:v>
                </c:pt>
                <c:pt idx="6">
                  <c:v>3402.7776</c:v>
                </c:pt>
                <c:pt idx="7">
                  <c:v>4083.33312</c:v>
                </c:pt>
                <c:pt idx="8">
                  <c:v>4899.999744</c:v>
                </c:pt>
                <c:pt idx="9">
                  <c:v>7349.999616</c:v>
                </c:pt>
                <c:pt idx="10">
                  <c:v>11024.999424</c:v>
                </c:pt>
                <c:pt idx="11">
                  <c:v>13229.9993088</c:v>
                </c:pt>
              </c:numCache>
            </c:numRef>
          </c:val>
        </c:ser>
        <c:ser>
          <c:idx val="2"/>
          <c:order val="2"/>
          <c:tx>
            <c:strRef>
              <c:f>'[sync study_finance_budget+revenue analysis.xlsx]Rev. analysis'!$B$14</c:f>
              <c:strCache>
                <c:ptCount val="1"/>
                <c:pt idx="0">
                  <c:v>游戏模块：To C端口</c:v>
                </c:pt>
              </c:strCache>
            </c:strRef>
          </c:tx>
          <c:spPr>
            <a:blipFill rotWithShape="1">
              <a:blip xmlns:r="http://schemas.openxmlformats.org/officeDocument/2006/relationships" r:embed="rId5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solidFill>
                <a:srgbClr val="36AFCE"/>
              </a:solidFill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'[sync study_finance_budget+revenue analysis.xlsx]Rev. analysis'!$C$4:$N$4</c:f>
              <c:strCache>
                <c:ptCount val="12"/>
                <c:pt idx="0">
                  <c:v>八月</c:v>
                </c:pt>
                <c:pt idx="1">
                  <c:v>九月</c:v>
                </c:pt>
                <c:pt idx="2">
                  <c:v>十月</c:v>
                </c:pt>
                <c:pt idx="3">
                  <c:v>十一月</c:v>
                </c:pt>
                <c:pt idx="4">
                  <c:v>十二月</c:v>
                </c:pt>
                <c:pt idx="5">
                  <c:v>一月</c:v>
                </c:pt>
                <c:pt idx="6">
                  <c:v>二月</c:v>
                </c:pt>
                <c:pt idx="7">
                  <c:v>三月</c:v>
                </c:pt>
                <c:pt idx="8">
                  <c:v>四月</c:v>
                </c:pt>
                <c:pt idx="9">
                  <c:v>五月</c:v>
                </c:pt>
                <c:pt idx="10">
                  <c:v>六月</c:v>
                </c:pt>
                <c:pt idx="11">
                  <c:v>七月</c:v>
                </c:pt>
              </c:strCache>
            </c:strRef>
          </c:cat>
          <c:val>
            <c:numRef>
              <c:f>'[sync study_finance_budget+revenue analysis.xlsx]Rev. analysis'!$C$15:$N$15</c:f>
              <c:numCache>
                <c:formatCode>_ "￥"* #,##0.00_ ;_ "￥"* \-#,##0.00_ ;_ "￥"* "-"??_ ;_ @_ 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500</c:v>
                </c:pt>
                <c:pt idx="8">
                  <c:v>1000</c:v>
                </c:pt>
                <c:pt idx="9">
                  <c:v>2000</c:v>
                </c:pt>
                <c:pt idx="10">
                  <c:v>4000</c:v>
                </c:pt>
                <c:pt idx="11">
                  <c:v>8000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9"/>
        <c:overlap val="35"/>
        <c:axId val="148180886"/>
        <c:axId val="358172571"/>
      </c:barChart>
      <c:dateAx>
        <c:axId val="14818088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58172571"/>
        <c:crosses val="autoZero"/>
        <c:auto val="0"/>
        <c:lblAlgn val="ctr"/>
        <c:lblOffset val="100"/>
        <c:baseTimeUnit val="days"/>
      </c:dateAx>
      <c:valAx>
        <c:axId val="35817257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_ &quot;￥&quot;* #,##0.00_ ;_ &quot;￥&quot;* \-#,##0.00_ ;_ &quot;￥&quot;* &quot;-&quot;??_ ;_ @_ 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4818088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>
      <a:outerShdw blurRad="63500" dist="37357" dir="2700000" sx="0" sy="0" rotWithShape="0">
        <a:scrgbClr r="0" g="0" b="0"/>
      </a:outerShdw>
    </a:effectLst>
  </c:spPr>
  <c:txPr>
    <a:bodyPr/>
    <a:lstStyle/>
    <a:p>
      <a:pPr>
        <a:defRPr lang="zh-CN" b="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pPr>
            <a:r>
              <a:rPr lang="en-US" altLang="zh-CN" b="1">
                <a:latin typeface="Tahoma" panose="020B0604030504040204" charset="0"/>
                <a:cs typeface="Tahoma" panose="020B0604030504040204" charset="0"/>
              </a:rPr>
              <a:t>Forecasted Total Revenue </a:t>
            </a:r>
            <a:endParaRPr lang="en-US" altLang="zh-CN" b="1">
              <a:latin typeface="Tahoma" panose="020B0604030504040204" charset="0"/>
              <a:cs typeface="Tahoma" panose="020B0604030504040204" charset="0"/>
            </a:endParaRPr>
          </a:p>
        </c:rich>
      </c:tx>
      <c:layout>
        <c:manualLayout>
          <c:xMode val="edge"/>
          <c:yMode val="edge"/>
          <c:x val="0.373883161512027"/>
          <c:y val="0.0071925197794293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1"/>
          <c:order val="0"/>
          <c:spPr>
            <a:ln w="28575" cap="rnd">
              <a:solidFill>
                <a:srgbClr val="0FB6A8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0FB6A8">
                  <a:alpha val="90000"/>
                </a:srgbClr>
              </a:solidFill>
              <a:ln w="19050">
                <a:solidFill>
                  <a:schemeClr val="bg1">
                    <a:alpha val="54000"/>
                  </a:schemeClr>
                </a:solidFill>
              </a:ln>
              <a:effectLst/>
            </c:spPr>
          </c:marker>
          <c:dLbls>
            <c:dLbl>
              <c:idx val="1"/>
              <c:delete val="1"/>
            </c:dLbl>
            <c:dLbl>
              <c:idx val="2"/>
              <c:delete val="1"/>
            </c:dLbl>
            <c:dLbl>
              <c:idx val="5"/>
              <c:delete val="1"/>
            </c:dLbl>
            <c:dLbl>
              <c:idx val="6"/>
              <c:delete val="1"/>
            </c:dLbl>
            <c:dLbl>
              <c:idx val="8"/>
              <c:delete val="1"/>
            </c:dLbl>
            <c:dLbl>
              <c:idx val="10"/>
              <c:delete val="1"/>
            </c:dLbl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>
                <a:spAutoFit/>
              </a:bodyPr>
              <a:lstStyle/>
              <a:p>
                <a:pPr>
                  <a:defRPr lang="zh-CN" sz="800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pPr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'[sync study_finance_budget+revenue analysis.xlsx]Rev. analysis'!$C$4:$N$4</c:f>
              <c:strCache>
                <c:ptCount val="12"/>
                <c:pt idx="0">
                  <c:v>八月</c:v>
                </c:pt>
                <c:pt idx="1">
                  <c:v>九月</c:v>
                </c:pt>
                <c:pt idx="2">
                  <c:v>十月</c:v>
                </c:pt>
                <c:pt idx="3">
                  <c:v>十一月</c:v>
                </c:pt>
                <c:pt idx="4">
                  <c:v>十二月</c:v>
                </c:pt>
                <c:pt idx="5">
                  <c:v>一月</c:v>
                </c:pt>
                <c:pt idx="6">
                  <c:v>二月</c:v>
                </c:pt>
                <c:pt idx="7">
                  <c:v>三月</c:v>
                </c:pt>
                <c:pt idx="8">
                  <c:v>四月</c:v>
                </c:pt>
                <c:pt idx="9">
                  <c:v>五月</c:v>
                </c:pt>
                <c:pt idx="10">
                  <c:v>六月</c:v>
                </c:pt>
                <c:pt idx="11">
                  <c:v>七月</c:v>
                </c:pt>
              </c:strCache>
            </c:strRef>
          </c:cat>
          <c:val>
            <c:numRef>
              <c:f>'[sync study_finance_budget+revenue analysis.xlsx]Rev. analysis'!$C$17:$N$17</c:f>
              <c:numCache>
                <c:formatCode>_ "￥"* #,##0.00_ ;_ "￥"* \-#,##0.00_ ;_ "￥"* "-"??_ ;_ @_ </c:formatCode>
                <c:ptCount val="12"/>
                <c:pt idx="0">
                  <c:v>0</c:v>
                </c:pt>
                <c:pt idx="1">
                  <c:v>8094</c:v>
                </c:pt>
                <c:pt idx="2">
                  <c:v>9512.8</c:v>
                </c:pt>
                <c:pt idx="3">
                  <c:v>15609.2</c:v>
                </c:pt>
                <c:pt idx="4">
                  <c:v>18467.04</c:v>
                </c:pt>
                <c:pt idx="5">
                  <c:v>21630.048</c:v>
                </c:pt>
                <c:pt idx="6">
                  <c:v>25372.6176</c:v>
                </c:pt>
                <c:pt idx="7">
                  <c:v>30305.35712</c:v>
                </c:pt>
                <c:pt idx="8">
                  <c:v>36060.466144</c:v>
                </c:pt>
                <c:pt idx="9">
                  <c:v>52261.023296</c:v>
                </c:pt>
                <c:pt idx="10">
                  <c:v>76595.92384</c:v>
                </c:pt>
                <c:pt idx="11">
                  <c:v>93996.8641664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854848086"/>
        <c:axId val="789259149"/>
      </c:lineChart>
      <c:catAx>
        <c:axId val="85484808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pPr>
          </a:p>
        </c:txPr>
        <c:crossAx val="789259149"/>
        <c:crosses val="autoZero"/>
        <c:auto val="1"/>
        <c:lblAlgn val="ctr"/>
        <c:lblOffset val="100"/>
        <c:noMultiLvlLbl val="0"/>
      </c:catAx>
      <c:valAx>
        <c:axId val="789259149"/>
        <c:scaling>
          <c:orientation val="minMax"/>
        </c:scaling>
        <c:delete val="0"/>
        <c:axPos val="l"/>
        <c:numFmt formatCode="_ &quot;￥&quot;* #,##0.00_ ;_ &quot;￥&quot;* \-#,##0.00_ ;_ &quot;￥&quot;* &quot;-&quot;??_ ;_ 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pPr>
          </a:p>
        </c:txPr>
        <c:crossAx val="85484808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084417417107"/>
          <c:y val="0"/>
          <c:w val="0.73049000331937"/>
          <c:h val="1"/>
        </c:manualLayout>
      </c:layout>
      <c:pieChart>
        <c:varyColors val="1"/>
        <c:ser>
          <c:idx val="1"/>
          <c:order val="1"/>
          <c:tx>
            <c:strRef>
              <c:f>Sheet1!$C$1</c:f>
              <c:strCache>
                <c:ptCount val="1"/>
                <c:pt idx="0">
                  <c:v>辅助</c:v>
                </c:pt>
              </c:strCache>
            </c:strRef>
          </c:tx>
          <c:spPr>
            <a:ln>
              <a:noFill/>
            </a:ln>
          </c:spPr>
          <c:explosion val="9"/>
          <c:dPt>
            <c:idx val="0"/>
            <c:bubble3D val="0"/>
            <c:spPr>
              <a:noFill/>
              <a:ln w="19050">
                <a:noFill/>
              </a:ln>
              <a:effectLst/>
            </c:spPr>
          </c:dPt>
          <c:dPt>
            <c:idx val="1"/>
            <c:bubble3D val="0"/>
            <c:explosion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explosion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</c:dPt>
          <c:dPt>
            <c:idx val="3"/>
            <c:bubble3D val="0"/>
            <c:explosion val="0"/>
            <c:spPr>
              <a:solidFill>
                <a:schemeClr val="bg1">
                  <a:lumMod val="50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79</c:v>
                </c:pt>
                <c:pt idx="1">
                  <c:v>12</c:v>
                </c:pt>
                <c:pt idx="2">
                  <c:v>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12"/>
      </c:pieChar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explosion val="18"/>
          <c:dPt>
            <c:idx val="0"/>
            <c:bubble3D val="0"/>
            <c:explosion val="0"/>
            <c:spPr>
              <a:gradFill>
                <a:gsLst>
                  <a:gs pos="0">
                    <a:srgbClr val="4875D8"/>
                  </a:gs>
                  <a:gs pos="30789">
                    <a:srgbClr val="7AAAE8"/>
                  </a:gs>
                  <a:gs pos="72165">
                    <a:srgbClr val="75BDEA"/>
                  </a:gs>
                  <a:gs pos="100000">
                    <a:srgbClr val="81E0F1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1"/>
            <c:bubble3D val="0"/>
            <c:explosion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explosion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0.239236830335951"/>
                  <c:y val="-0.12650326366756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 defTabSz="914400">
                      <a:defRPr lang="zh-CN" sz="3200" b="0" i="0" u="none" strike="noStrike" kern="1200" baseline="0">
                        <a:solidFill>
                          <a:schemeClr val="bg1"/>
                        </a:solidFill>
                        <a:latin typeface="Agency FB" panose="020B0503020202020204" pitchFamily="34" charset="0"/>
                        <a:ea typeface="造字工房悦圆演示版常规体" pitchFamily="50" charset="-122"/>
                        <a:cs typeface="Arial" panose="020B0604020202020204" pitchFamily="34" charset="0"/>
                      </a:defRPr>
                    </a:pPr>
                    <a:r>
                      <a:rPr lang="en-US" altLang="zh-CN"/>
                      <a:t>79</a:t>
                    </a:r>
                    <a:r>
                      <a:rPr lang="en-US"/>
                      <a:t>%</a:t>
                    </a:r>
                    <a:endParaRPr lang="en-US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3200" b="0" i="0" u="none" strike="noStrike" kern="1200" baseline="0">
                      <a:solidFill>
                        <a:schemeClr val="bg1"/>
                      </a:solidFill>
                      <a:latin typeface="Agency FB" panose="020B0503020202020204" pitchFamily="34" charset="0"/>
                      <a:ea typeface="造字工房悦圆演示版常规体" pitchFamily="50" charset="-122"/>
                      <a:cs typeface="Arial" panose="020B0604020202020204" pitchFamily="34" charset="0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136836840223883"/>
                  <c:y val="0.11982377529245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 defTabSz="914400">
                      <a:defRPr lang="zh-CN" sz="3200" b="1" i="0" u="none" strike="noStrike" kern="1200" baseline="0">
                        <a:gradFill>
                          <a:gsLst>
                            <a:gs pos="0">
                              <a:srgbClr val="4875D8"/>
                            </a:gs>
                            <a:gs pos="30789">
                              <a:srgbClr val="7AAAE8"/>
                            </a:gs>
                            <a:gs pos="72165">
                              <a:srgbClr val="75BDEA"/>
                            </a:gs>
                            <a:gs pos="100000">
                              <a:srgbClr val="81E0F1"/>
                            </a:gs>
                          </a:gsLst>
                          <a:lin ang="5400000" scaled="0"/>
                        </a:gradFill>
                        <a:latin typeface="Agency FB" panose="020B0503020202020204" pitchFamily="34" charset="0"/>
                        <a:ea typeface="造字工房悦圆演示版常规体" pitchFamily="50" charset="-122"/>
                        <a:cs typeface="Arial" panose="020B0604020202020204" pitchFamily="34" charset="0"/>
                      </a:defRPr>
                    </a:pPr>
                    <a:r>
                      <a:rPr lang="en-US" sz="3200" b="1"/>
                      <a:t>1</a:t>
                    </a:r>
                    <a:r>
                      <a:rPr lang="en-US" altLang="zh-CN" sz="3200" b="1"/>
                      <a:t>2</a:t>
                    </a:r>
                    <a:r>
                      <a:rPr lang="en-US" sz="3200" b="1"/>
                      <a:t>%</a:t>
                    </a:r>
                    <a:endParaRPr lang="en-US" sz="3200" b="1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3200" b="1" i="0" u="none" strike="noStrike" kern="1200" baseline="0">
                      <a:gradFill>
                        <a:gsLst>
                          <a:gs pos="0">
                            <a:srgbClr val="4875D8"/>
                          </a:gs>
                          <a:gs pos="30789">
                            <a:srgbClr val="7AAAE8"/>
                          </a:gs>
                          <a:gs pos="72165">
                            <a:srgbClr val="75BDEA"/>
                          </a:gs>
                          <a:gs pos="100000">
                            <a:srgbClr val="81E0F1"/>
                          </a:gs>
                        </a:gsLst>
                        <a:lin ang="5400000" scaled="0"/>
                      </a:gradFill>
                      <a:latin typeface="Agency FB" panose="020B0503020202020204" pitchFamily="34" charset="0"/>
                      <a:ea typeface="造字工房悦圆演示版常规体" pitchFamily="50" charset="-122"/>
                      <a:cs typeface="Arial" panose="020B0604020202020204" pitchFamily="34" charset="0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6537070721986"/>
                      <c:h val="0.171847143650407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-0.133048358547683"/>
                  <c:y val="-0.0178577447820647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3200" b="0" i="0" u="none" strike="noStrike" kern="1200" baseline="0">
                      <a:solidFill>
                        <a:srgbClr val="00B0F0"/>
                      </a:solidFill>
                      <a:latin typeface="Agency FB" panose="020B0503020202020204" pitchFamily="34" charset="0"/>
                      <a:ea typeface="造字工房悦圆演示版常规体" pitchFamily="50" charset="-122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3200" b="0" i="0" u="none" strike="noStrike" kern="1200" baseline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圆演示版常规体" pitchFamily="50" charset="-122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79</c:v>
                </c:pt>
                <c:pt idx="1">
                  <c:v>12</c:v>
                </c:pt>
                <c:pt idx="2">
                  <c:v>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12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1600" b="1"/>
              <a:t>Statement of Profit and Loss for the year </a:t>
            </a:r>
            <a:endParaRPr lang="en-US" sz="1600" b="1"/>
          </a:p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1600" b="1"/>
              <a:t>(Aug 2020 - July 2021)</a:t>
            </a:r>
            <a:endParaRPr lang="en-US" sz="1600" b="1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33735667983095"/>
          <c:y val="0.174621653084983"/>
          <c:w val="0.932257388190679"/>
          <c:h val="0.743916052257147"/>
        </c:manualLayout>
      </c:layout>
      <c:lineChart>
        <c:grouping val="stacked"/>
        <c:varyColors val="0"/>
        <c:ser>
          <c:idx val="0"/>
          <c:order val="0"/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'[sync study_finance_budget+revenue analysis.xlsx]PL'!$C$22:$N$22</c:f>
              <c:strCache>
                <c:ptCount val="12"/>
                <c:pt idx="0">
                  <c:v>August</c:v>
                </c:pt>
                <c:pt idx="1">
                  <c:v>September</c:v>
                </c:pt>
                <c:pt idx="2">
                  <c:v>October</c:v>
                </c:pt>
                <c:pt idx="3">
                  <c:v>November</c:v>
                </c:pt>
                <c:pt idx="4">
                  <c:v>December</c:v>
                </c:pt>
                <c:pt idx="5">
                  <c:v>January</c:v>
                </c:pt>
                <c:pt idx="6">
                  <c:v>February</c:v>
                </c:pt>
                <c:pt idx="7">
                  <c:v>March</c:v>
                </c:pt>
                <c:pt idx="8">
                  <c:v>April</c:v>
                </c:pt>
                <c:pt idx="9">
                  <c:v>May</c:v>
                </c:pt>
                <c:pt idx="10">
                  <c:v>June</c:v>
                </c:pt>
                <c:pt idx="11">
                  <c:v>July</c:v>
                </c:pt>
              </c:strCache>
            </c:strRef>
          </c:cat>
          <c:val>
            <c:numRef>
              <c:f>'[sync study_finance_budget+revenue analysis.xlsx]PL'!$C$23:$N$23</c:f>
              <c:numCache>
                <c:formatCode>"￥"#,##0_);[Red]\("￥"#,##0\)</c:formatCode>
                <c:ptCount val="12"/>
                <c:pt idx="0">
                  <c:v>-26000</c:v>
                </c:pt>
                <c:pt idx="1">
                  <c:v>-11706</c:v>
                </c:pt>
                <c:pt idx="2">
                  <c:v>-11287.2</c:v>
                </c:pt>
                <c:pt idx="3">
                  <c:v>-10190.8</c:v>
                </c:pt>
                <c:pt idx="4">
                  <c:v>-7332.96</c:v>
                </c:pt>
                <c:pt idx="5">
                  <c:v>830.049999999999</c:v>
                </c:pt>
                <c:pt idx="6">
                  <c:v>4572.62</c:v>
                </c:pt>
                <c:pt idx="7">
                  <c:v>9505.36</c:v>
                </c:pt>
                <c:pt idx="8">
                  <c:v>15260.47</c:v>
                </c:pt>
                <c:pt idx="9">
                  <c:v>26461.02</c:v>
                </c:pt>
                <c:pt idx="10">
                  <c:v>50795.92</c:v>
                </c:pt>
                <c:pt idx="11">
                  <c:v>73196.86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0"/>
        <c:axId val="482890169"/>
        <c:axId val="694668409"/>
      </c:lineChart>
      <c:catAx>
        <c:axId val="482890169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94668409"/>
        <c:crosses val="autoZero"/>
        <c:auto val="1"/>
        <c:lblAlgn val="ctr"/>
        <c:lblOffset val="100"/>
        <c:noMultiLvlLbl val="0"/>
      </c:catAx>
      <c:valAx>
        <c:axId val="69466840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&quot;￥&quot;#,##0_);[Red]\(&quot;￥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8289016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1600" b="1"/>
              <a:t>Statement of Cash Flow</a:t>
            </a:r>
            <a:endParaRPr lang="en-US" sz="1600" b="1"/>
          </a:p>
          <a:p>
            <a:pPr defTabSz="914400"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1600" b="1"/>
              <a:t>(Aug 2020 - July 2021)</a:t>
            </a:r>
            <a:endParaRPr lang="en-US" sz="1600" b="1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33735667983095"/>
          <c:y val="0.174621653084983"/>
          <c:w val="0.932257388190679"/>
          <c:h val="0.743916052257147"/>
        </c:manualLayout>
      </c:layout>
      <c:lineChart>
        <c:grouping val="stacked"/>
        <c:varyColors val="0"/>
        <c:ser>
          <c:idx val="0"/>
          <c:order val="0"/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'[sync study_finance_budget+revenue analysis.xlsx]PL'!$C$26:$N$26</c:f>
              <c:strCache>
                <c:ptCount val="12"/>
                <c:pt idx="0">
                  <c:v>August</c:v>
                </c:pt>
                <c:pt idx="1">
                  <c:v>September</c:v>
                </c:pt>
                <c:pt idx="2">
                  <c:v>October</c:v>
                </c:pt>
                <c:pt idx="3">
                  <c:v>November</c:v>
                </c:pt>
                <c:pt idx="4">
                  <c:v>December</c:v>
                </c:pt>
                <c:pt idx="5">
                  <c:v>January</c:v>
                </c:pt>
                <c:pt idx="6">
                  <c:v>February</c:v>
                </c:pt>
                <c:pt idx="7">
                  <c:v>March</c:v>
                </c:pt>
                <c:pt idx="8">
                  <c:v>April</c:v>
                </c:pt>
                <c:pt idx="9">
                  <c:v>May</c:v>
                </c:pt>
                <c:pt idx="10">
                  <c:v>June</c:v>
                </c:pt>
                <c:pt idx="11">
                  <c:v>July</c:v>
                </c:pt>
              </c:strCache>
            </c:strRef>
          </c:cat>
          <c:val>
            <c:numRef>
              <c:f>'[sync study_finance_budget+revenue analysis.xlsx]PL'!$C$29:$N$29</c:f>
              <c:numCache>
                <c:formatCode>"￥"#,##0_);[Red]\("￥"#,##0\)</c:formatCode>
                <c:ptCount val="12"/>
                <c:pt idx="0">
                  <c:v>-26000</c:v>
                </c:pt>
                <c:pt idx="1">
                  <c:v>-37706</c:v>
                </c:pt>
                <c:pt idx="2">
                  <c:v>-48993.2</c:v>
                </c:pt>
                <c:pt idx="3">
                  <c:v>-59184</c:v>
                </c:pt>
                <c:pt idx="4">
                  <c:v>-66516.96</c:v>
                </c:pt>
                <c:pt idx="5">
                  <c:v>-65686.91</c:v>
                </c:pt>
                <c:pt idx="6">
                  <c:v>-61114.29</c:v>
                </c:pt>
                <c:pt idx="7">
                  <c:v>-51608.93</c:v>
                </c:pt>
                <c:pt idx="8">
                  <c:v>-36348.46</c:v>
                </c:pt>
                <c:pt idx="9">
                  <c:v>-9887.44</c:v>
                </c:pt>
                <c:pt idx="10">
                  <c:v>40908.48</c:v>
                </c:pt>
                <c:pt idx="11">
                  <c:v>114105.34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0"/>
        <c:axId val="147514610"/>
        <c:axId val="901217072"/>
      </c:lineChart>
      <c:catAx>
        <c:axId val="14751461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01217072"/>
        <c:crosses val="autoZero"/>
        <c:auto val="1"/>
        <c:lblAlgn val="ctr"/>
        <c:lblOffset val="100"/>
        <c:noMultiLvlLbl val="0"/>
      </c:catAx>
      <c:valAx>
        <c:axId val="901217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&quot;￥&quot;#,##0_);[Red]\(&quot;￥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4751461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7EBB6-4B6B-4234-9764-8B190118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7EBB6-4B6B-4234-9764-8B190118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7EBB6-4B6B-4234-9764-8B190118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7EBB6-4B6B-4234-9764-8B190118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7EBB6-4B6B-4234-9764-8B190118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7EBB6-4B6B-4234-9764-8B190118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E282C-6397-4875-8311-A6F728C02CC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E282C-6397-4875-8311-A6F728C02CC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E282C-6397-4875-8311-A6F728C02CC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7EBB6-4B6B-4234-9764-8B190118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7EBB6-4B6B-4234-9764-8B190118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7EBB6-4B6B-4234-9764-8B190118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7EBB6-4B6B-4234-9764-8B190118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8770F-F069-4BF1-8D8D-908FE480E4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7EBB6-4B6B-4234-9764-8B190118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7EBB6-4B6B-4234-9764-8B190118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7EBB6-4B6B-4234-9764-8B190118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7EBB6-4B6B-4234-9764-8B190118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7EBB6-4B6B-4234-9764-8B190118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7EBB6-4B6B-4234-9764-8B190118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7EBB6-4B6B-4234-9764-8B190118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7EBB6-4B6B-4234-9764-8B190118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7EBB6-4B6B-4234-9764-8B190118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7EBB6-4B6B-4234-9764-8B190118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7EBB6-4B6B-4234-9764-8B190118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7EBB6-4B6B-4234-9764-8B190118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7EBB6-4B6B-4234-9764-8B190118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7EBB6-4B6B-4234-9764-8B190118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cs typeface="+mn-ea"/>
              <a:sym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7EBB6-4B6B-4234-9764-8B190118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7EBB6-4B6B-4234-9764-8B190118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7EBB6-4B6B-4234-9764-8B190118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7EBB6-4B6B-4234-9764-8B190118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32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zh-CN" altLang="en-US" sz="1800">
              <a:ea typeface="宋体" panose="02010600030101010101" pitchFamily="2" charset="-122"/>
            </a:endParaRPr>
          </a:p>
        </p:txBody>
      </p:sp>
      <p:pic>
        <p:nvPicPr>
          <p:cNvPr id="5" name="Picture 21" descr="Logo and Title 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266" y="5445126"/>
            <a:ext cx="5607051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6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1081128" y="2646484"/>
            <a:ext cx="4470400" cy="1143000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dirty="0"/>
              <a:t>Click to edit Master title style</a:t>
            </a:r>
            <a:endParaRPr lang="en-US" altLang="zh-CN" noProof="0" dirty="0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subTitle" idx="1"/>
          </p:nvPr>
        </p:nvSpPr>
        <p:spPr>
          <a:xfrm>
            <a:off x="7416800" y="3505200"/>
            <a:ext cx="4470400" cy="1752600"/>
          </a:xfrm>
        </p:spPr>
        <p:txBody>
          <a:bodyPr/>
          <a:lstStyle>
            <a:lvl1pPr marL="0" indent="0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8518" y="1844675"/>
            <a:ext cx="4794249" cy="3816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5967" y="1844675"/>
            <a:ext cx="4796367" cy="3816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Рисунок 7"/>
          <p:cNvSpPr>
            <a:spLocks noGrp="1"/>
          </p:cNvSpPr>
          <p:nvPr>
            <p:ph type="pic" sz="quarter" idx="10"/>
          </p:nvPr>
        </p:nvSpPr>
        <p:spPr>
          <a:xfrm>
            <a:off x="533400" y="1676400"/>
            <a:ext cx="2628341" cy="333144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675" name="Рисунок 7"/>
          <p:cNvSpPr>
            <a:spLocks noGrp="1"/>
          </p:cNvSpPr>
          <p:nvPr>
            <p:ph type="pic" sz="quarter" idx="11"/>
          </p:nvPr>
        </p:nvSpPr>
        <p:spPr>
          <a:xfrm>
            <a:off x="3366238" y="1676400"/>
            <a:ext cx="2628341" cy="333144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676" name="Рисунок 7"/>
          <p:cNvSpPr>
            <a:spLocks noGrp="1"/>
          </p:cNvSpPr>
          <p:nvPr>
            <p:ph type="pic" sz="quarter" idx="12"/>
          </p:nvPr>
        </p:nvSpPr>
        <p:spPr>
          <a:xfrm>
            <a:off x="6199076" y="1676400"/>
            <a:ext cx="2628341" cy="333144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677" name="Рисунок 7"/>
          <p:cNvSpPr>
            <a:spLocks noGrp="1"/>
          </p:cNvSpPr>
          <p:nvPr>
            <p:ph type="pic" sz="quarter" idx="13"/>
          </p:nvPr>
        </p:nvSpPr>
        <p:spPr>
          <a:xfrm>
            <a:off x="9031913" y="1676400"/>
            <a:ext cx="2628341" cy="333144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98" name="组合 5"/>
          <p:cNvGrpSpPr/>
          <p:nvPr userDrawn="1"/>
        </p:nvGrpSpPr>
        <p:grpSpPr>
          <a:xfrm>
            <a:off x="1" y="309616"/>
            <a:ext cx="271771" cy="623877"/>
            <a:chOff x="0" y="464567"/>
            <a:chExt cx="407728" cy="1152525"/>
          </a:xfrm>
        </p:grpSpPr>
        <p:sp>
          <p:nvSpPr>
            <p:cNvPr id="1048678" name="矩形 6"/>
            <p:cNvSpPr/>
            <p:nvPr userDrawn="1"/>
          </p:nvSpPr>
          <p:spPr>
            <a:xfrm>
              <a:off x="0" y="464567"/>
              <a:ext cx="288032" cy="11525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048679" name="矩形 11"/>
            <p:cNvSpPr/>
            <p:nvPr userDrawn="1"/>
          </p:nvSpPr>
          <p:spPr>
            <a:xfrm>
              <a:off x="350128" y="464567"/>
              <a:ext cx="57600" cy="1152525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2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 spd="slow" advClick="0" advTm="1000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jpeg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78518" y="260350"/>
            <a:ext cx="988483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78517" y="1844675"/>
            <a:ext cx="9793816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028" name="Rectangle 7"/>
          <p:cNvSpPr>
            <a:spLocks noChangeArrowheads="1"/>
          </p:cNvSpPr>
          <p:nvPr/>
        </p:nvSpPr>
        <p:spPr bwMode="auto">
          <a:xfrm>
            <a:off x="0" y="0"/>
            <a:ext cx="1007533" cy="6858000"/>
          </a:xfrm>
          <a:prstGeom prst="rect">
            <a:avLst/>
          </a:prstGeom>
          <a:solidFill>
            <a:srgbClr val="0032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z="2400"/>
          </a:p>
        </p:txBody>
      </p:sp>
      <p:sp>
        <p:nvSpPr>
          <p:cNvPr id="1029" name="Rectangle 8"/>
          <p:cNvSpPr>
            <a:spLocks noChangeArrowheads="1"/>
          </p:cNvSpPr>
          <p:nvPr/>
        </p:nvSpPr>
        <p:spPr bwMode="auto">
          <a:xfrm>
            <a:off x="527051" y="0"/>
            <a:ext cx="287867" cy="6858000"/>
          </a:xfrm>
          <a:prstGeom prst="rect">
            <a:avLst/>
          </a:prstGeom>
          <a:gradFill rotWithShape="1">
            <a:gsLst>
              <a:gs pos="0">
                <a:srgbClr val="AED1EF">
                  <a:alpha val="70000"/>
                </a:srgbClr>
              </a:gs>
              <a:gs pos="100000">
                <a:srgbClr val="51616F"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z="2400"/>
          </a:p>
        </p:txBody>
      </p:sp>
      <p:sp>
        <p:nvSpPr>
          <p:cNvPr id="1030" name="Rectangle 12"/>
          <p:cNvSpPr>
            <a:spLocks noChangeArrowheads="1"/>
          </p:cNvSpPr>
          <p:nvPr/>
        </p:nvSpPr>
        <p:spPr bwMode="auto">
          <a:xfrm rot="-5400000">
            <a:off x="5988050" y="-4719637"/>
            <a:ext cx="215900" cy="12192000"/>
          </a:xfrm>
          <a:prstGeom prst="rect">
            <a:avLst/>
          </a:prstGeom>
          <a:gradFill rotWithShape="1">
            <a:gsLst>
              <a:gs pos="0">
                <a:srgbClr val="AED1EF">
                  <a:alpha val="60001"/>
                </a:srgbClr>
              </a:gs>
              <a:gs pos="100000">
                <a:srgbClr val="51616F"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z="2400"/>
          </a:p>
        </p:txBody>
      </p:sp>
      <p:pic>
        <p:nvPicPr>
          <p:cNvPr id="1031" name="Picture 13" descr="Logo and Titl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568" y="5876925"/>
            <a:ext cx="354541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" panose="020B0604020202020204" pitchFamily="34" charset="0"/>
          <a:ea typeface="MS PGothic" panose="020B0600070205080204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" panose="020B0604020202020204" pitchFamily="34" charset="0"/>
          <a:ea typeface="MS PGothic" panose="020B0600070205080204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" panose="020B0604020202020204" pitchFamily="34" charset="0"/>
          <a:ea typeface="MS PGothic" panose="020B0600070205080204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" panose="020B0604020202020204" pitchFamily="34" charset="0"/>
          <a:ea typeface="MS PGothic" panose="020B0600070205080204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" panose="020B0604020202020204" pitchFamily="34" charset="0"/>
          <a:ea typeface="MS PGothic" panose="020B0600070205080204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" panose="020B0604020202020204" pitchFamily="34" charset="0"/>
          <a:ea typeface="MS PGothic" panose="020B0600070205080204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" panose="020B0604020202020204" pitchFamily="34" charset="0"/>
          <a:ea typeface="MS PGothic" panose="020B0600070205080204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" panose="020B0604020202020204" pitchFamily="34" charset="0"/>
          <a:ea typeface="MS PGothic" panose="020B0600070205080204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defRPr sz="1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sz="1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sz="1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sz="1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tags" Target="../tags/tag6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8.xml"/><Relationship Id="rId1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3.xml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3.xml"/><Relationship Id="rId1" Type="http://schemas.openxmlformats.org/officeDocument/2006/relationships/chart" Target="../charts/chart4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3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17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image" Target="../media/image36.jpeg"/><Relationship Id="rId7" Type="http://schemas.openxmlformats.org/officeDocument/2006/relationships/image" Target="../media/image35.jpe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0" Type="http://schemas.openxmlformats.org/officeDocument/2006/relationships/notesSlide" Target="../notesSlides/notesSlide29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891789" y="2001830"/>
            <a:ext cx="6413821" cy="1483360"/>
          </a:xfrm>
        </p:spPr>
        <p:txBody>
          <a:bodyPr/>
          <a:lstStyle/>
          <a:p>
            <a:r>
              <a:rPr lang="en-US" altLang="zh-CN" sz="8800" b="1" dirty="0">
                <a:latin typeface="Maiandra GD" panose="020E0502030308020204" charset="0"/>
                <a:ea typeface="+mn-ea"/>
                <a:cs typeface="Maiandra GD" panose="020E0502030308020204" charset="0"/>
                <a:sym typeface="+mn-lt"/>
              </a:rPr>
              <a:t>Sync Study</a:t>
            </a:r>
            <a:endParaRPr lang="en-US" altLang="zh-CN" sz="8800" b="1" dirty="0">
              <a:latin typeface="Maiandra GD" panose="020E0502030308020204" charset="0"/>
              <a:ea typeface="+mn-ea"/>
              <a:cs typeface="Maiandra GD" panose="020E0502030308020204" charset="0"/>
              <a:sym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394450" y="4214495"/>
            <a:ext cx="3257550" cy="515620"/>
          </a:xfrm>
        </p:spPr>
        <p:txBody>
          <a:bodyPr/>
          <a:lstStyle/>
          <a:p>
            <a:r>
              <a:rPr lang="en-US" altLang="zh-CN" sz="2400" b="1" dirty="0" err="1">
                <a:cs typeface="+mn-ea"/>
                <a:sym typeface="+mn-lt"/>
              </a:rPr>
              <a:t>SyncStudy</a:t>
            </a:r>
            <a:r>
              <a:rPr lang="zh-CN" altLang="en-US" sz="2400" b="1" dirty="0">
                <a:cs typeface="+mn-ea"/>
                <a:sym typeface="+mn-lt"/>
              </a:rPr>
              <a:t> </a:t>
            </a:r>
            <a:r>
              <a:rPr lang="en-US" altLang="zh-CN" sz="2400" b="1" dirty="0">
                <a:cs typeface="+mn-ea"/>
                <a:sym typeface="+mn-lt"/>
              </a:rPr>
              <a:t>Team</a:t>
            </a:r>
            <a:r>
              <a:rPr lang="zh-CN" altLang="en-US" sz="2400" b="1" dirty="0">
                <a:cs typeface="+mn-ea"/>
                <a:sym typeface="+mn-lt"/>
              </a:rPr>
              <a:t> </a:t>
            </a:r>
            <a:endParaRPr lang="en-US" altLang="zh-CN" sz="2400" b="1" dirty="0">
              <a:cs typeface="+mn-ea"/>
              <a:sym typeface="+mn-lt"/>
            </a:endParaRPr>
          </a:p>
          <a:p>
            <a:endParaRPr lang="en-US" altLang="zh-CN" sz="3200" dirty="0">
              <a:cs typeface="+mn-ea"/>
              <a:sym typeface="+mn-lt"/>
            </a:endParaRPr>
          </a:p>
          <a:p>
            <a:endParaRPr lang="zh-CN" altLang="en-US" sz="3200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Solution
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8305" y="583565"/>
            <a:ext cx="9885045" cy="591185"/>
          </a:xfrm>
        </p:spPr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How does your project solve the problem?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8305" y="1881505"/>
            <a:ext cx="5852795" cy="3650615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+mn-ea"/>
                <a:sym typeface="+mn-lt"/>
              </a:rPr>
              <a:t>This is a platform </a:t>
            </a:r>
            <a:endParaRPr lang="en-US" altLang="zh-CN" sz="2000" dirty="0"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+mn-ea"/>
                <a:sym typeface="+mn-lt"/>
              </a:rPr>
              <a:t>Aimed to help students build an ideal model of their personal job-hunting competency.</a:t>
            </a:r>
            <a:endParaRPr lang="en-US" altLang="zh-CN" sz="2000" dirty="0"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>
              <a:cs typeface="+mn-ea"/>
              <a:sym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>
              <a:cs typeface="+mn-ea"/>
              <a:sym typeface="+mn-lt"/>
            </a:endParaRP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6820" y="1554480"/>
            <a:ext cx="4384040" cy="3977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00505" y="567055"/>
            <a:ext cx="4184650" cy="628015"/>
          </a:xfrm>
        </p:spPr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Diagram representation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0170160" y="5100320"/>
            <a:ext cx="14674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latin typeface="+mn-lt"/>
                <a:ea typeface="+mn-ea"/>
                <a:cs typeface="+mn-ea"/>
                <a:sym typeface="+mn-lt"/>
              </a:rPr>
              <a:t>Teachers/</a:t>
            </a:r>
            <a:endParaRPr lang="en-US" altLang="zh-CN" sz="1600" b="1" dirty="0">
              <a:latin typeface="+mn-lt"/>
              <a:ea typeface="+mn-ea"/>
              <a:cs typeface="+mn-ea"/>
              <a:sym typeface="+mn-lt"/>
            </a:endParaRPr>
          </a:p>
          <a:p>
            <a:pPr algn="r"/>
            <a:r>
              <a:rPr lang="en-US" altLang="zh-CN" sz="1600" b="1" dirty="0">
                <a:latin typeface="+mn-lt"/>
                <a:ea typeface="+mn-ea"/>
                <a:cs typeface="+mn-ea"/>
                <a:sym typeface="+mn-lt"/>
              </a:rPr>
              <a:t>Institutions
</a:t>
            </a:r>
            <a:endParaRPr lang="en-US" altLang="zh-CN" sz="16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387927" y="1195321"/>
            <a:ext cx="18783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System boundaries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85520" y="1443355"/>
            <a:ext cx="10577830" cy="4415790"/>
            <a:chOff x="1552" y="2273"/>
            <a:chExt cx="16658" cy="6954"/>
          </a:xfrm>
        </p:grpSpPr>
        <p:sp>
          <p:nvSpPr>
            <p:cNvPr id="5" name="矩形 4"/>
            <p:cNvSpPr/>
            <p:nvPr/>
          </p:nvSpPr>
          <p:spPr>
            <a:xfrm>
              <a:off x="3183" y="2413"/>
              <a:ext cx="12833" cy="681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1767" y="3975"/>
              <a:ext cx="503" cy="50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cxnSp>
          <p:nvCxnSpPr>
            <p:cNvPr id="10" name="直接连接符 9"/>
            <p:cNvCxnSpPr>
              <a:endCxn id="6" idx="4"/>
            </p:cNvCxnSpPr>
            <p:nvPr/>
          </p:nvCxnSpPr>
          <p:spPr>
            <a:xfrm flipV="1">
              <a:off x="2018" y="4480"/>
              <a:ext cx="0" cy="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767" y="4737"/>
              <a:ext cx="5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1863" y="5055"/>
              <a:ext cx="155" cy="2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 flipV="1">
              <a:off x="2018" y="5055"/>
              <a:ext cx="150" cy="2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/>
            <p:cNvSpPr/>
            <p:nvPr/>
          </p:nvSpPr>
          <p:spPr>
            <a:xfrm>
              <a:off x="6356" y="3210"/>
              <a:ext cx="3922" cy="107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cs typeface="+mn-ea"/>
                  <a:sym typeface="+mn-lt"/>
                </a:rPr>
                <a:t>Understand </a:t>
              </a:r>
              <a:r>
                <a:rPr lang="en-US" altLang="zh-CN" sz="1400" dirty="0">
                  <a:cs typeface="+mn-ea"/>
                  <a:sym typeface="+mn-lt"/>
                </a:rPr>
                <a:t>required</a:t>
              </a:r>
              <a:r>
                <a:rPr lang="en-US" altLang="zh-CN" sz="1400" b="1" dirty="0">
                  <a:cs typeface="+mn-ea"/>
                  <a:sym typeface="+mn-lt"/>
                </a:rPr>
                <a:t> abilities</a:t>
              </a:r>
              <a:endParaRPr lang="en-US" altLang="zh-CN" sz="1400" dirty="0">
                <a:cs typeface="+mn-ea"/>
                <a:sym typeface="+mn-lt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6822" y="5726"/>
              <a:ext cx="4335" cy="103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400" dirty="0">
                <a:cs typeface="+mn-ea"/>
                <a:sym typeface="+mn-lt"/>
              </a:endParaRPr>
            </a:p>
            <a:p>
              <a:pPr algn="ctr"/>
              <a:r>
                <a:rPr lang="en-US" altLang="zh-CN" sz="1400" b="1" dirty="0">
                  <a:cs typeface="+mn-ea"/>
                  <a:sym typeface="+mn-lt"/>
                </a:rPr>
                <a:t>Identify</a:t>
              </a:r>
              <a:r>
                <a:rPr lang="en-US" altLang="zh-CN" sz="1400" dirty="0">
                  <a:cs typeface="+mn-ea"/>
                  <a:sym typeface="+mn-lt"/>
                </a:rPr>
                <a:t> ability </a:t>
              </a:r>
              <a:r>
                <a:rPr lang="en-US" altLang="zh-CN" sz="1400" b="1" dirty="0">
                  <a:cs typeface="+mn-ea"/>
                  <a:sym typeface="+mn-lt"/>
                </a:rPr>
                <a:t>gaps
</a:t>
              </a:r>
              <a:endParaRPr lang="en-US" altLang="zh-CN" sz="1400" b="1" dirty="0">
                <a:cs typeface="+mn-ea"/>
                <a:sym typeface="+mn-lt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6337" y="7116"/>
              <a:ext cx="4460" cy="82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cs typeface="+mn-ea"/>
                  <a:sym typeface="+mn-lt"/>
                </a:rPr>
                <a:t>Identify </a:t>
              </a:r>
              <a:r>
                <a:rPr lang="en-US" altLang="zh-CN" sz="1400" dirty="0">
                  <a:cs typeface="+mn-ea"/>
                  <a:sym typeface="+mn-lt"/>
                </a:rPr>
                <a:t>improvement </a:t>
              </a:r>
              <a:r>
                <a:rPr lang="en-US" altLang="zh-CN" sz="1400" b="1" dirty="0">
                  <a:cs typeface="+mn-ea"/>
                  <a:sym typeface="+mn-lt"/>
                </a:rPr>
                <a:t>action plans</a:t>
              </a:r>
              <a:endParaRPr lang="en-US" altLang="zh-CN" sz="1400" b="1" dirty="0"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7505" y="2273"/>
              <a:ext cx="503" cy="50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cxnSp>
          <p:nvCxnSpPr>
            <p:cNvPr id="24" name="直接连接符 23"/>
            <p:cNvCxnSpPr>
              <a:endCxn id="23" idx="4"/>
            </p:cNvCxnSpPr>
            <p:nvPr/>
          </p:nvCxnSpPr>
          <p:spPr>
            <a:xfrm flipV="1">
              <a:off x="17757" y="2778"/>
              <a:ext cx="0" cy="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7505" y="3034"/>
              <a:ext cx="5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17602" y="3353"/>
              <a:ext cx="155" cy="2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 flipV="1">
              <a:off x="17757" y="3353"/>
              <a:ext cx="150" cy="2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endCxn id="20" idx="2"/>
            </p:cNvCxnSpPr>
            <p:nvPr/>
          </p:nvCxnSpPr>
          <p:spPr>
            <a:xfrm flipV="1">
              <a:off x="2355" y="3746"/>
              <a:ext cx="4001" cy="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endCxn id="21" idx="2"/>
            </p:cNvCxnSpPr>
            <p:nvPr/>
          </p:nvCxnSpPr>
          <p:spPr>
            <a:xfrm>
              <a:off x="2386" y="4473"/>
              <a:ext cx="4436" cy="1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endCxn id="22" idx="2"/>
            </p:cNvCxnSpPr>
            <p:nvPr/>
          </p:nvCxnSpPr>
          <p:spPr>
            <a:xfrm>
              <a:off x="2431" y="4500"/>
              <a:ext cx="3906" cy="30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1552" y="5436"/>
              <a:ext cx="1797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+mn-lt"/>
                  <a:ea typeface="+mn-ea"/>
                  <a:cs typeface="+mn-ea"/>
                  <a:sym typeface="+mn-lt"/>
                </a:rPr>
                <a:t>Students</a:t>
              </a:r>
              <a:endParaRPr lang="en-US" altLang="zh-CN" sz="1600" b="1" dirty="0">
                <a:latin typeface="+mn-lt"/>
                <a:ea typeface="+mn-ea"/>
                <a:cs typeface="+mn-ea"/>
                <a:sym typeface="+mn-lt"/>
              </a:endParaRPr>
            </a:p>
            <a:p>
              <a:r>
                <a:rPr lang="en-US" altLang="zh-CN" sz="1600" b="1" dirty="0">
                  <a:latin typeface="+mn-lt"/>
                  <a:ea typeface="+mn-ea"/>
                  <a:cs typeface="+mn-ea"/>
                  <a:sym typeface="+mn-lt"/>
                </a:rPr>
                <a:t>(users)</a:t>
              </a:r>
              <a:endParaRPr lang="en-US" altLang="zh-CN" sz="12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6218" y="3748"/>
              <a:ext cx="1992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b="1" dirty="0">
                  <a:latin typeface="+mn-lt"/>
                  <a:ea typeface="+mn-ea"/>
                  <a:cs typeface="+mn-ea"/>
                  <a:sym typeface="+mn-lt"/>
                </a:rPr>
                <a:t>       HR/
Admission officers</a:t>
              </a:r>
              <a:endParaRPr lang="en-US" altLang="zh-CN" sz="16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11385" y="3731"/>
              <a:ext cx="4297" cy="95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cs typeface="+mn-ea"/>
                  <a:sym typeface="+mn-lt"/>
                </a:rPr>
                <a:t>growth path</a:t>
              </a:r>
              <a:r>
                <a:rPr lang="en-US" altLang="zh-CN" sz="1400" dirty="0">
                  <a:cs typeface="+mn-ea"/>
                  <a:sym typeface="+mn-lt"/>
                </a:rPr>
                <a:t> of students</a:t>
              </a:r>
              <a:endParaRPr lang="en-US" altLang="zh-CN" sz="1400" dirty="0">
                <a:cs typeface="+mn-ea"/>
                <a:sym typeface="+mn-lt"/>
              </a:endParaRPr>
            </a:p>
          </p:txBody>
        </p:sp>
        <p:cxnSp>
          <p:nvCxnSpPr>
            <p:cNvPr id="38" name="直接箭头连接符 37"/>
            <p:cNvCxnSpPr>
              <a:endCxn id="36" idx="6"/>
            </p:cNvCxnSpPr>
            <p:nvPr/>
          </p:nvCxnSpPr>
          <p:spPr>
            <a:xfrm flipH="1">
              <a:off x="15682" y="3034"/>
              <a:ext cx="1704" cy="11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17429" y="6757"/>
              <a:ext cx="502" cy="1370"/>
              <a:chOff x="17579" y="6639"/>
              <a:chExt cx="502" cy="137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17579" y="6639"/>
                <a:ext cx="503" cy="50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cxnSp>
            <p:nvCxnSpPr>
              <p:cNvPr id="40" name="直接连接符 39"/>
              <p:cNvCxnSpPr>
                <a:endCxn id="39" idx="4"/>
              </p:cNvCxnSpPr>
              <p:nvPr/>
            </p:nvCxnSpPr>
            <p:spPr>
              <a:xfrm flipV="1">
                <a:off x="17831" y="7144"/>
                <a:ext cx="0" cy="5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17579" y="7400"/>
                <a:ext cx="50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flipV="1">
                <a:off x="17676" y="7719"/>
                <a:ext cx="155" cy="29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 flipH="1" flipV="1">
                <a:off x="17831" y="7719"/>
                <a:ext cx="150" cy="29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椭圆 45"/>
            <p:cNvSpPr/>
            <p:nvPr/>
          </p:nvSpPr>
          <p:spPr>
            <a:xfrm>
              <a:off x="11798" y="5973"/>
              <a:ext cx="3940" cy="1289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zh-CN" sz="1400" dirty="0">
                  <a:cs typeface="+mn-ea"/>
                  <a:sym typeface="+mn-lt"/>
                </a:rPr>
                <a:t>Collaboratively </a:t>
              </a:r>
              <a:r>
                <a:rPr lang="en-US" altLang="zh-CN" sz="1400" b="1" dirty="0">
                  <a:cs typeface="+mn-ea"/>
                  <a:sym typeface="+mn-lt"/>
                </a:rPr>
                <a:t>enhance </a:t>
              </a:r>
              <a:r>
                <a:rPr lang="en-US" altLang="zh-CN" sz="1400" dirty="0">
                  <a:cs typeface="+mn-ea"/>
                  <a:sym typeface="+mn-lt"/>
                </a:rPr>
                <a:t>students' competence </a:t>
              </a:r>
              <a:endParaRPr lang="en-US" altLang="zh-CN" sz="1400" b="1" dirty="0">
                <a:cs typeface="+mn-ea"/>
                <a:sym typeface="+mn-lt"/>
              </a:endParaRPr>
            </a:p>
          </p:txBody>
        </p:sp>
        <p:cxnSp>
          <p:nvCxnSpPr>
            <p:cNvPr id="48" name="直接箭头连接符 47"/>
            <p:cNvCxnSpPr/>
            <p:nvPr/>
          </p:nvCxnSpPr>
          <p:spPr>
            <a:xfrm flipH="1" flipV="1">
              <a:off x="15739" y="6757"/>
              <a:ext cx="1725" cy="7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5409" y="8218"/>
              <a:ext cx="3544" cy="82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400" dirty="0">
                <a:cs typeface="+mn-ea"/>
                <a:sym typeface="+mn-lt"/>
              </a:endParaRPr>
            </a:p>
            <a:p>
              <a:pPr algn="ctr"/>
              <a:r>
                <a:rPr lang="en-US" altLang="zh-CN" sz="1400" b="1" dirty="0">
                  <a:cs typeface="+mn-ea"/>
                  <a:sym typeface="+mn-lt"/>
                </a:rPr>
                <a:t>Learn </a:t>
              </a:r>
              <a:r>
                <a:rPr lang="en-US" altLang="zh-CN" sz="1400" dirty="0">
                  <a:cs typeface="+mn-ea"/>
                  <a:sym typeface="+mn-lt"/>
                </a:rPr>
                <a:t>from peers
</a:t>
              </a:r>
              <a:endParaRPr lang="en-US" altLang="zh-CN" sz="1400" b="1" dirty="0">
                <a:cs typeface="+mn-ea"/>
                <a:sym typeface="+mn-lt"/>
              </a:endParaRPr>
            </a:p>
          </p:txBody>
        </p:sp>
        <p:cxnSp>
          <p:nvCxnSpPr>
            <p:cNvPr id="51" name="直接箭头连接符 50"/>
            <p:cNvCxnSpPr>
              <a:endCxn id="49" idx="2"/>
            </p:cNvCxnSpPr>
            <p:nvPr/>
          </p:nvCxnSpPr>
          <p:spPr>
            <a:xfrm>
              <a:off x="2431" y="4522"/>
              <a:ext cx="2978" cy="4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椭圆 3"/>
            <p:cNvSpPr/>
            <p:nvPr/>
          </p:nvSpPr>
          <p:spPr>
            <a:xfrm>
              <a:off x="6194" y="4473"/>
              <a:ext cx="4091" cy="101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cs typeface="+mn-ea"/>
                  <a:sym typeface="+mn-lt"/>
                </a:rPr>
                <a:t>Simulation </a:t>
              </a:r>
              <a:r>
                <a:rPr lang="en-US" sz="1400" dirty="0">
                  <a:cs typeface="+mn-ea"/>
                  <a:sym typeface="+mn-lt"/>
                </a:rPr>
                <a:t>of college life</a:t>
              </a:r>
              <a:endParaRPr lang="en-US" sz="1400" dirty="0">
                <a:cs typeface="+mn-ea"/>
                <a:sym typeface="+mn-lt"/>
              </a:endParaRPr>
            </a:p>
          </p:txBody>
        </p:sp>
        <p:cxnSp>
          <p:nvCxnSpPr>
            <p:cNvPr id="44" name="直接箭头连接符 43"/>
            <p:cNvCxnSpPr>
              <a:endCxn id="4" idx="2"/>
            </p:cNvCxnSpPr>
            <p:nvPr/>
          </p:nvCxnSpPr>
          <p:spPr>
            <a:xfrm>
              <a:off x="2386" y="4500"/>
              <a:ext cx="3808" cy="4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椭圆 2"/>
            <p:cNvSpPr/>
            <p:nvPr/>
          </p:nvSpPr>
          <p:spPr>
            <a:xfrm>
              <a:off x="12404" y="8032"/>
              <a:ext cx="2978" cy="77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certify </a:t>
              </a:r>
              <a:r>
                <a:rPr lang="en-US" altLang="zh-CN" sz="1400" dirty="0">
                  <a:cs typeface="+mn-ea"/>
                  <a:sym typeface="+mn-lt"/>
                </a:rPr>
                <a:t>qualifications</a:t>
              </a:r>
              <a:endParaRPr lang="en-US" altLang="zh-CN" sz="1400" dirty="0">
                <a:cs typeface="+mn-ea"/>
                <a:sym typeface="+mn-lt"/>
              </a:endParaRPr>
            </a:p>
          </p:txBody>
        </p:sp>
        <p:cxnSp>
          <p:nvCxnSpPr>
            <p:cNvPr id="7" name="直接箭头连接符 6"/>
            <p:cNvCxnSpPr>
              <a:endCxn id="3" idx="6"/>
            </p:cNvCxnSpPr>
            <p:nvPr/>
          </p:nvCxnSpPr>
          <p:spPr>
            <a:xfrm flipH="1">
              <a:off x="15382" y="7601"/>
              <a:ext cx="2123" cy="8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03680" y="594360"/>
            <a:ext cx="3288030" cy="616585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Core flowchart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10725785" y="3011170"/>
            <a:ext cx="15119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Module of Competency Improvement
</a:t>
            </a:r>
            <a:endParaRPr lang="en-US" altLang="zh-CN" sz="14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1" name="矩形: 圆角 100"/>
          <p:cNvSpPr/>
          <p:nvPr/>
        </p:nvSpPr>
        <p:spPr bwMode="auto">
          <a:xfrm>
            <a:off x="1503680" y="2598420"/>
            <a:ext cx="3792220" cy="2948305"/>
          </a:xfrm>
          <a:prstGeom prst="roundRect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</p:txBody>
      </p:sp>
      <p:sp>
        <p:nvSpPr>
          <p:cNvPr id="97" name="矩形: 圆角 96"/>
          <p:cNvSpPr/>
          <p:nvPr/>
        </p:nvSpPr>
        <p:spPr bwMode="auto">
          <a:xfrm>
            <a:off x="8529955" y="1504950"/>
            <a:ext cx="2195830" cy="419354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1742440" y="1641475"/>
            <a:ext cx="1442720" cy="45593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cs typeface="+mn-ea"/>
                <a:sym typeface="+mn-lt"/>
              </a:rPr>
              <a:t>System </a:t>
            </a:r>
            <a:r>
              <a:rPr lang="en-US" altLang="zh-CN" sz="1400" b="1" dirty="0">
                <a:cs typeface="+mn-ea"/>
                <a:sym typeface="+mn-lt"/>
              </a:rPr>
              <a:t>input</a:t>
            </a:r>
            <a:endParaRPr lang="en-US" altLang="zh-CN" sz="1400" b="1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46885" y="2821305"/>
            <a:ext cx="1442720" cy="10401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cs typeface="+mn-ea"/>
                <a:sym typeface="+mn-lt"/>
              </a:rPr>
              <a:t>Preliminary</a:t>
            </a:r>
            <a:endParaRPr lang="en-US" altLang="zh-CN" sz="1400" b="1" dirty="0">
              <a:cs typeface="+mn-ea"/>
              <a:sym typeface="+mn-lt"/>
            </a:endParaRPr>
          </a:p>
          <a:p>
            <a:pPr algn="ctr"/>
            <a:r>
              <a:rPr lang="en-US" altLang="zh-CN" sz="1400" dirty="0">
                <a:cs typeface="+mn-ea"/>
                <a:sym typeface="+mn-lt"/>
              </a:rPr>
              <a:t>Career</a:t>
            </a:r>
            <a:r>
              <a:rPr lang="en-US" altLang="zh-CN" sz="1400" b="1" dirty="0">
                <a:cs typeface="+mn-ea"/>
                <a:sym typeface="+mn-lt"/>
              </a:rPr>
              <a:t> Model</a:t>
            </a:r>
            <a:endParaRPr lang="en-US" altLang="zh-CN" sz="1400" b="1" dirty="0">
              <a:cs typeface="+mn-ea"/>
              <a:sym typeface="+mn-lt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3756025" y="1505585"/>
            <a:ext cx="1268095" cy="60325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1400" dirty="0">
              <a:cs typeface="+mn-ea"/>
              <a:sym typeface="+mn-lt"/>
            </a:endParaRPr>
          </a:p>
          <a:p>
            <a:pPr algn="ctr"/>
            <a:r>
              <a:rPr lang="en-US" altLang="zh-CN" sz="1400" dirty="0">
                <a:cs typeface="+mn-ea"/>
                <a:sym typeface="+mn-lt"/>
              </a:rPr>
              <a:t>Resource provider </a:t>
            </a:r>
            <a:r>
              <a:rPr lang="en-US" altLang="zh-CN" sz="1400" b="1" dirty="0">
                <a:cs typeface="+mn-ea"/>
                <a:sym typeface="+mn-lt"/>
              </a:rPr>
              <a:t>input</a:t>
            </a:r>
            <a:r>
              <a:rPr lang="en-US" altLang="zh-CN" sz="1400" dirty="0">
                <a:cs typeface="+mn-ea"/>
                <a:sym typeface="+mn-lt"/>
              </a:rPr>
              <a:t>
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63950" y="2886075"/>
            <a:ext cx="1451610" cy="911225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cs typeface="+mn-ea"/>
                <a:sym typeface="+mn-lt"/>
              </a:rPr>
              <a:t>Model </a:t>
            </a:r>
            <a:r>
              <a:rPr lang="en-US" altLang="zh-CN" sz="1400" b="1" dirty="0">
                <a:cs typeface="+mn-ea"/>
                <a:sym typeface="+mn-lt"/>
              </a:rPr>
              <a:t>Modification</a:t>
            </a:r>
            <a:endParaRPr lang="en-US" altLang="zh-CN" sz="1400" b="1" dirty="0">
              <a:cs typeface="+mn-ea"/>
              <a:sym typeface="+mn-lt"/>
            </a:endParaRPr>
          </a:p>
        </p:txBody>
      </p:sp>
      <p:cxnSp>
        <p:nvCxnSpPr>
          <p:cNvPr id="16" name="直接箭头连接符 15"/>
          <p:cNvCxnSpPr>
            <a:stCxn id="9" idx="2"/>
            <a:endCxn id="10" idx="0"/>
          </p:cNvCxnSpPr>
          <p:nvPr/>
        </p:nvCxnSpPr>
        <p:spPr>
          <a:xfrm>
            <a:off x="2463800" y="2097405"/>
            <a:ext cx="4445" cy="723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0" name="直接箭头连接符 19"/>
          <p:cNvCxnSpPr>
            <a:stCxn id="12" idx="2"/>
            <a:endCxn id="14" idx="0"/>
          </p:cNvCxnSpPr>
          <p:nvPr/>
        </p:nvCxnSpPr>
        <p:spPr>
          <a:xfrm flipH="1">
            <a:off x="4389755" y="2108835"/>
            <a:ext cx="635" cy="77724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2" name="连接符: 肘形 21"/>
          <p:cNvCxnSpPr/>
          <p:nvPr/>
        </p:nvCxnSpPr>
        <p:spPr>
          <a:xfrm>
            <a:off x="5124450" y="3429000"/>
            <a:ext cx="1181100" cy="361950"/>
          </a:xfrm>
          <a:prstGeom prst="bentConnector3">
            <a:avLst>
              <a:gd name="adj1" fmla="val 50054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2" name="连接符: 肘形 91"/>
          <p:cNvCxnSpPr/>
          <p:nvPr/>
        </p:nvCxnSpPr>
        <p:spPr>
          <a:xfrm>
            <a:off x="4419600" y="3859530"/>
            <a:ext cx="1666240" cy="1203325"/>
          </a:xfrm>
          <a:prstGeom prst="bentConnector3">
            <a:avLst>
              <a:gd name="adj1" fmla="val -266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9" name="矩形 98"/>
          <p:cNvSpPr/>
          <p:nvPr/>
        </p:nvSpPr>
        <p:spPr>
          <a:xfrm>
            <a:off x="1742440" y="4492643"/>
            <a:ext cx="1442720" cy="7562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cs typeface="+mn-ea"/>
                <a:sym typeface="+mn-lt"/>
              </a:rPr>
              <a:t>College </a:t>
            </a:r>
            <a:r>
              <a:rPr lang="en-US" altLang="zh-CN" sz="1400" b="1" dirty="0">
                <a:cs typeface="+mn-ea"/>
                <a:sym typeface="+mn-lt"/>
              </a:rPr>
              <a:t>simulation</a:t>
            </a:r>
            <a:r>
              <a:rPr lang="en-US" altLang="zh-CN" sz="1400" dirty="0">
                <a:cs typeface="+mn-ea"/>
                <a:sym typeface="+mn-lt"/>
              </a:rPr>
              <a:t> game</a:t>
            </a:r>
            <a:endParaRPr lang="en-US" altLang="zh-CN" sz="1400" dirty="0"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961380" y="776605"/>
            <a:ext cx="2245995" cy="5922010"/>
            <a:chOff x="9123" y="2664"/>
            <a:chExt cx="3537" cy="9565"/>
          </a:xfrm>
        </p:grpSpPr>
        <p:sp>
          <p:nvSpPr>
            <p:cNvPr id="5" name="矩形 4"/>
            <p:cNvSpPr/>
            <p:nvPr/>
          </p:nvSpPr>
          <p:spPr>
            <a:xfrm>
              <a:off x="9123" y="4516"/>
              <a:ext cx="3415" cy="134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400" dirty="0">
                <a:cs typeface="+mn-ea"/>
                <a:sym typeface="+mn-lt"/>
              </a:endParaRPr>
            </a:p>
            <a:p>
              <a:pPr algn="ctr"/>
              <a:r>
                <a:rPr lang="en-US" altLang="zh-CN" sz="1400" dirty="0">
                  <a:cs typeface="+mn-ea"/>
                  <a:sym typeface="+mn-lt"/>
                </a:rPr>
                <a:t>Enter expected </a:t>
              </a:r>
              <a:r>
                <a:rPr lang="en-US" altLang="zh-CN" sz="1400" b="1" dirty="0">
                  <a:cs typeface="+mn-ea"/>
                  <a:sym typeface="+mn-lt"/>
                </a:rPr>
                <a:t>profession</a:t>
              </a:r>
              <a:r>
                <a:rPr lang="en-US" altLang="zh-CN" sz="1400" dirty="0">
                  <a:cs typeface="+mn-ea"/>
                  <a:sym typeface="+mn-lt"/>
                </a:rPr>
                <a:t>, </a:t>
              </a:r>
              <a:r>
                <a:rPr lang="en-US" altLang="zh-CN" sz="1400" b="1" dirty="0">
                  <a:cs typeface="+mn-ea"/>
                  <a:sym typeface="+mn-lt"/>
                </a:rPr>
                <a:t>industry</a:t>
              </a:r>
              <a:r>
                <a:rPr lang="en-US" altLang="zh-CN" sz="1400" dirty="0">
                  <a:cs typeface="+mn-ea"/>
                  <a:sym typeface="+mn-lt"/>
                </a:rPr>
                <a:t> and </a:t>
              </a:r>
              <a:r>
                <a:rPr lang="en-US" altLang="zh-CN" sz="1400" b="1" dirty="0">
                  <a:cs typeface="+mn-ea"/>
                  <a:sym typeface="+mn-lt"/>
                </a:rPr>
                <a:t>positions</a:t>
              </a:r>
              <a:r>
                <a:rPr lang="en-US" altLang="zh-CN" sz="1400" dirty="0">
                  <a:cs typeface="+mn-ea"/>
                  <a:sym typeface="+mn-lt"/>
                </a:rPr>
                <a:t>
</a:t>
              </a:r>
              <a:endParaRPr lang="en-US" altLang="zh-CN" sz="1400" dirty="0">
                <a:cs typeface="+mn-ea"/>
                <a:sym typeface="+mn-lt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9307" y="2664"/>
              <a:ext cx="3353" cy="9565"/>
              <a:chOff x="9306" y="2668"/>
              <a:chExt cx="3353" cy="9565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9306" y="10361"/>
                <a:ext cx="3027" cy="187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cs typeface="+mn-ea"/>
                    <a:sym typeface="+mn-lt"/>
                  </a:rPr>
                  <a:t>existing </a:t>
                </a:r>
                <a:r>
                  <a:rPr lang="en-US" altLang="zh-CN" sz="1400" dirty="0">
                    <a:cs typeface="+mn-ea"/>
                    <a:sym typeface="+mn-lt"/>
                  </a:rPr>
                  <a:t>ability</a:t>
                </a:r>
                <a:r>
                  <a:rPr lang="zh-CN" altLang="en-US" sz="1400" dirty="0">
                    <a:cs typeface="+mn-ea"/>
                    <a:sym typeface="+mn-lt"/>
                  </a:rPr>
                  <a:t> dimension </a:t>
                </a:r>
                <a:r>
                  <a:rPr lang="en-US" altLang="zh-CN" sz="1400" b="1" dirty="0">
                    <a:cs typeface="+mn-ea"/>
                    <a:sym typeface="+mn-lt"/>
                  </a:rPr>
                  <a:t>comparison</a:t>
                </a:r>
                <a:endParaRPr lang="zh-CN" altLang="en-US" sz="1400" b="1" dirty="0">
                  <a:cs typeface="+mn-ea"/>
                  <a:sym typeface="+mn-lt"/>
                </a:endParaRPr>
              </a:p>
            </p:txBody>
          </p:sp>
          <p:sp>
            <p:nvSpPr>
              <p:cNvPr id="4" name="矩形: 圆角 3"/>
              <p:cNvSpPr/>
              <p:nvPr/>
            </p:nvSpPr>
            <p:spPr>
              <a:xfrm>
                <a:off x="9664" y="2668"/>
                <a:ext cx="2334" cy="684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400" dirty="0">
                  <a:cs typeface="+mn-ea"/>
                  <a:sym typeface="+mn-lt"/>
                </a:endParaRPr>
              </a:p>
              <a:p>
                <a:pPr algn="ctr"/>
                <a:r>
                  <a:rPr lang="en-US" altLang="zh-CN" sz="1400" dirty="0">
                    <a:cs typeface="+mn-ea"/>
                    <a:sym typeface="+mn-lt"/>
                  </a:rPr>
                  <a:t>Students </a:t>
                </a:r>
                <a:r>
                  <a:rPr lang="en-US" altLang="zh-CN" sz="1400" b="1" dirty="0">
                    <a:cs typeface="+mn-ea"/>
                    <a:sym typeface="+mn-lt"/>
                  </a:rPr>
                  <a:t>begin</a:t>
                </a:r>
                <a:r>
                  <a:rPr lang="en-US" altLang="zh-CN" sz="1400" dirty="0">
                    <a:cs typeface="+mn-ea"/>
                    <a:sym typeface="+mn-lt"/>
                  </a:rPr>
                  <a:t>
</a:t>
                </a:r>
                <a:endParaRPr lang="en-US" altLang="zh-CN" sz="1400" dirty="0">
                  <a:cs typeface="+mn-ea"/>
                  <a:sym typeface="+mn-lt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9606" y="6613"/>
                <a:ext cx="2435" cy="13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sz="1400" dirty="0">
                  <a:cs typeface="+mn-ea"/>
                  <a:sym typeface="+mn-lt"/>
                </a:endParaRPr>
              </a:p>
              <a:p>
                <a:pPr algn="ctr"/>
                <a:r>
                  <a:rPr lang="en-US" altLang="zh-CN" sz="1400" dirty="0">
                    <a:cs typeface="+mn-ea"/>
                    <a:sym typeface="+mn-lt"/>
                  </a:rPr>
                  <a:t>College </a:t>
                </a:r>
                <a:r>
                  <a:rPr lang="en-US" altLang="zh-CN" sz="1400" b="1" dirty="0">
                    <a:cs typeface="+mn-ea"/>
                    <a:sym typeface="+mn-lt"/>
                  </a:rPr>
                  <a:t>simulation</a:t>
                </a:r>
                <a:r>
                  <a:rPr lang="en-US" altLang="zh-CN" sz="1400" dirty="0">
                    <a:cs typeface="+mn-ea"/>
                    <a:sym typeface="+mn-lt"/>
                  </a:rPr>
                  <a:t> game
</a:t>
                </a:r>
                <a:endParaRPr lang="en-US" altLang="zh-CN" sz="1400" dirty="0">
                  <a:highlight>
                    <a:srgbClr val="FFFF00"/>
                  </a:highlight>
                  <a:cs typeface="+mn-ea"/>
                  <a:sym typeface="+mn-lt"/>
                </a:endParaRPr>
              </a:p>
            </p:txBody>
          </p:sp>
          <p:cxnSp>
            <p:nvCxnSpPr>
              <p:cNvPr id="24" name="直接箭头连接符 23"/>
              <p:cNvCxnSpPr>
                <a:stCxn id="4" idx="2"/>
                <a:endCxn id="5" idx="0"/>
              </p:cNvCxnSpPr>
              <p:nvPr/>
            </p:nvCxnSpPr>
            <p:spPr>
              <a:xfrm>
                <a:off x="10831" y="3352"/>
                <a:ext cx="0" cy="11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cxnSp>
          <p:cxnSp>
            <p:nvCxnSpPr>
              <p:cNvPr id="26" name="直接箭头连接符 25"/>
              <p:cNvCxnSpPr>
                <a:stCxn id="5" idx="2"/>
                <a:endCxn id="6" idx="0"/>
              </p:cNvCxnSpPr>
              <p:nvPr/>
            </p:nvCxnSpPr>
            <p:spPr>
              <a:xfrm flipH="1">
                <a:off x="10824" y="5862"/>
                <a:ext cx="6" cy="7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cxnSp>
          <p:sp>
            <p:nvSpPr>
              <p:cNvPr id="77" name="矩形 76"/>
              <p:cNvSpPr/>
              <p:nvPr/>
            </p:nvSpPr>
            <p:spPr>
              <a:xfrm>
                <a:off x="9318" y="8670"/>
                <a:ext cx="3027" cy="13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cs typeface="+mn-ea"/>
                    <a:sym typeface="+mn-lt"/>
                  </a:rPr>
                  <a:t>Expected</a:t>
                </a:r>
                <a:r>
                  <a:rPr lang="en-US" altLang="zh-CN" sz="1400" dirty="0">
                    <a:cs typeface="+mn-ea"/>
                    <a:sym typeface="+mn-lt"/>
                  </a:rPr>
                  <a:t> position ability </a:t>
                </a:r>
                <a:r>
                  <a:rPr lang="en-US" altLang="zh-CN" sz="1400" b="1" dirty="0">
                    <a:cs typeface="+mn-ea"/>
                    <a:sym typeface="+mn-lt"/>
                  </a:rPr>
                  <a:t>dimension</a:t>
                </a:r>
                <a:endParaRPr lang="en-US" altLang="zh-CN" sz="1400" b="1" dirty="0">
                  <a:cs typeface="+mn-ea"/>
                  <a:sym typeface="+mn-lt"/>
                </a:endParaRPr>
              </a:p>
            </p:txBody>
          </p:sp>
          <p:cxnSp>
            <p:nvCxnSpPr>
              <p:cNvPr id="78" name="直接箭头连接符 77"/>
              <p:cNvCxnSpPr>
                <a:stCxn id="6" idx="2"/>
                <a:endCxn id="77" idx="0"/>
              </p:cNvCxnSpPr>
              <p:nvPr/>
            </p:nvCxnSpPr>
            <p:spPr>
              <a:xfrm>
                <a:off x="10824" y="8011"/>
                <a:ext cx="8" cy="6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cxnSp>
          <p:cxnSp>
            <p:nvCxnSpPr>
              <p:cNvPr id="84" name="直接箭头连接符 83"/>
              <p:cNvCxnSpPr>
                <a:stCxn id="77" idx="2"/>
                <a:endCxn id="27" idx="0"/>
              </p:cNvCxnSpPr>
              <p:nvPr/>
            </p:nvCxnSpPr>
            <p:spPr>
              <a:xfrm flipH="1">
                <a:off x="10820" y="10068"/>
                <a:ext cx="12" cy="2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cxnSp>
          <p:cxnSp>
            <p:nvCxnSpPr>
              <p:cNvPr id="121" name="连接符: 肘形 120"/>
              <p:cNvCxnSpPr>
                <a:stCxn id="77" idx="3"/>
                <a:endCxn id="6" idx="3"/>
              </p:cNvCxnSpPr>
              <p:nvPr/>
            </p:nvCxnSpPr>
            <p:spPr>
              <a:xfrm flipH="1" flipV="1">
                <a:off x="12041" y="7312"/>
                <a:ext cx="304" cy="2057"/>
              </a:xfrm>
              <a:prstGeom prst="bentConnector3">
                <a:avLst>
                  <a:gd name="adj1" fmla="val -118421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cxnSp>
          <p:sp>
            <p:nvSpPr>
              <p:cNvPr id="124" name="文本框 123"/>
              <p:cNvSpPr txBox="1"/>
              <p:nvPr/>
            </p:nvSpPr>
            <p:spPr>
              <a:xfrm>
                <a:off x="11170" y="8073"/>
                <a:ext cx="1489" cy="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+mn-lt"/>
                    <a:ea typeface="+mn-ea"/>
                    <a:cs typeface="+mn-ea"/>
                    <a:sym typeface="+mn-lt"/>
                  </a:rPr>
                  <a:t>Try again</a:t>
                </a:r>
                <a:endParaRPr lang="en-US" altLang="zh-CN" sz="14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54" name="直接箭头连接符 53"/>
          <p:cNvCxnSpPr/>
          <p:nvPr/>
        </p:nvCxnSpPr>
        <p:spPr>
          <a:xfrm flipV="1">
            <a:off x="3226435" y="3764280"/>
            <a:ext cx="3079115" cy="158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grpSp>
        <p:nvGrpSpPr>
          <p:cNvPr id="8" name="组合 7"/>
          <p:cNvGrpSpPr/>
          <p:nvPr/>
        </p:nvGrpSpPr>
        <p:grpSpPr>
          <a:xfrm>
            <a:off x="8529955" y="593725"/>
            <a:ext cx="1991360" cy="4843145"/>
            <a:chOff x="12819" y="2440"/>
            <a:chExt cx="3136" cy="7627"/>
          </a:xfrm>
        </p:grpSpPr>
        <p:sp>
          <p:nvSpPr>
            <p:cNvPr id="28" name="矩形 27"/>
            <p:cNvSpPr/>
            <p:nvPr/>
          </p:nvSpPr>
          <p:spPr>
            <a:xfrm>
              <a:off x="12819" y="9375"/>
              <a:ext cx="3136" cy="69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400" dirty="0">
                <a:cs typeface="+mn-ea"/>
                <a:sym typeface="+mn-lt"/>
              </a:endParaRPr>
            </a:p>
            <a:p>
              <a:pPr algn="ctr"/>
              <a:r>
                <a:rPr lang="en-US" altLang="zh-CN" sz="1400" dirty="0">
                  <a:cs typeface="+mn-ea"/>
                  <a:sym typeface="+mn-lt"/>
                </a:rPr>
                <a:t>action plans </a:t>
              </a:r>
              <a:r>
                <a:rPr lang="en-US" altLang="zh-CN" sz="1400" b="1" dirty="0">
                  <a:cs typeface="+mn-ea"/>
                  <a:sym typeface="+mn-lt"/>
                </a:rPr>
                <a:t>recommendations</a:t>
              </a:r>
              <a:r>
                <a:rPr lang="en-US" altLang="zh-CN" sz="1400" dirty="0">
                  <a:cs typeface="+mn-ea"/>
                  <a:sym typeface="+mn-lt"/>
                </a:rPr>
                <a:t>
</a:t>
              </a:r>
              <a:endParaRPr lang="en-US" altLang="zh-CN" sz="1400" dirty="0"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2916" y="8002"/>
              <a:ext cx="2956" cy="73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400" dirty="0">
                <a:cs typeface="+mn-ea"/>
                <a:sym typeface="+mn-lt"/>
              </a:endParaRPr>
            </a:p>
            <a:p>
              <a:pPr algn="ctr"/>
              <a:r>
                <a:rPr lang="en-US" altLang="zh-CN" sz="1400" b="1" dirty="0">
                  <a:cs typeface="+mn-ea"/>
                  <a:sym typeface="+mn-lt"/>
                </a:rPr>
                <a:t>Select</a:t>
              </a:r>
              <a:r>
                <a:rPr lang="en-US" altLang="zh-CN" sz="1400" dirty="0">
                  <a:cs typeface="+mn-ea"/>
                  <a:sym typeface="+mn-lt"/>
                </a:rPr>
                <a:t> the tasks
</a:t>
              </a:r>
              <a:endParaRPr lang="en-US" altLang="zh-CN" sz="1400" b="1" dirty="0">
                <a:cs typeface="+mn-ea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3216" y="6741"/>
              <a:ext cx="2357" cy="66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cs typeface="+mn-ea"/>
                  <a:sym typeface="+mn-lt"/>
                </a:rPr>
                <a:t>Complete</a:t>
              </a:r>
              <a:r>
                <a:rPr lang="en-US" altLang="zh-CN" sz="1400" dirty="0">
                  <a:cs typeface="+mn-ea"/>
                  <a:sym typeface="+mn-lt"/>
                </a:rPr>
                <a:t> tasks</a:t>
              </a:r>
              <a:endParaRPr lang="en-US" altLang="zh-CN" sz="1400" b="1" dirty="0">
                <a:cs typeface="+mn-ea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3300" y="5448"/>
              <a:ext cx="2188" cy="7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400" dirty="0">
                <a:cs typeface="+mn-ea"/>
                <a:sym typeface="+mn-lt"/>
              </a:endParaRPr>
            </a:p>
            <a:p>
              <a:pPr algn="ctr"/>
              <a:r>
                <a:rPr lang="en-US" altLang="zh-CN" sz="1400" b="1" dirty="0">
                  <a:cs typeface="+mn-ea"/>
                  <a:sym typeface="+mn-lt"/>
                </a:rPr>
                <a:t>Upload</a:t>
              </a:r>
              <a:r>
                <a:rPr lang="en-US" altLang="zh-CN" sz="1400" dirty="0">
                  <a:cs typeface="+mn-ea"/>
                  <a:sym typeface="+mn-lt"/>
                </a:rPr>
                <a:t> credentials
</a:t>
              </a:r>
              <a:endParaRPr lang="en-US" altLang="zh-CN" sz="1400" b="1" dirty="0">
                <a:cs typeface="+mn-ea"/>
                <a:sym typeface="+mn-lt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3294" y="4091"/>
              <a:ext cx="2188" cy="83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400" dirty="0">
                <a:cs typeface="+mn-ea"/>
                <a:sym typeface="+mn-lt"/>
              </a:endParaRPr>
            </a:p>
            <a:p>
              <a:pPr algn="ctr"/>
              <a:r>
                <a:rPr lang="en-US" altLang="zh-CN" sz="1400" dirty="0">
                  <a:cs typeface="+mn-ea"/>
                  <a:sym typeface="+mn-lt"/>
                </a:rPr>
                <a:t>Model </a:t>
              </a:r>
              <a:r>
                <a:rPr lang="en-US" altLang="zh-CN" sz="1400" b="1" dirty="0">
                  <a:cs typeface="+mn-ea"/>
                  <a:sym typeface="+mn-lt"/>
                </a:rPr>
                <a:t>update</a:t>
              </a:r>
              <a:r>
                <a:rPr lang="en-US" altLang="zh-CN" sz="1400" dirty="0">
                  <a:cs typeface="+mn-ea"/>
                  <a:sym typeface="+mn-lt"/>
                </a:rPr>
                <a:t>
</a:t>
              </a:r>
              <a:endParaRPr lang="en-US" altLang="zh-CN" sz="1400" b="1" dirty="0">
                <a:cs typeface="+mn-ea"/>
                <a:sym typeface="+mn-lt"/>
              </a:endParaRPr>
            </a:p>
          </p:txBody>
        </p:sp>
        <p:cxnSp>
          <p:nvCxnSpPr>
            <p:cNvPr id="40" name="直接箭头连接符 39"/>
            <p:cNvCxnSpPr>
              <a:stCxn id="33" idx="0"/>
              <a:endCxn id="36" idx="2"/>
            </p:cNvCxnSpPr>
            <p:nvPr/>
          </p:nvCxnSpPr>
          <p:spPr>
            <a:xfrm flipV="1">
              <a:off x="14394" y="7409"/>
              <a:ext cx="0" cy="5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42" name="直接箭头连接符 41"/>
            <p:cNvCxnSpPr>
              <a:stCxn id="36" idx="0"/>
              <a:endCxn id="37" idx="2"/>
            </p:cNvCxnSpPr>
            <p:nvPr/>
          </p:nvCxnSpPr>
          <p:spPr>
            <a:xfrm flipV="1">
              <a:off x="14394" y="6247"/>
              <a:ext cx="0" cy="4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44" name="直接箭头连接符 43"/>
            <p:cNvCxnSpPr>
              <a:stCxn id="37" idx="0"/>
              <a:endCxn id="38" idx="2"/>
            </p:cNvCxnSpPr>
            <p:nvPr/>
          </p:nvCxnSpPr>
          <p:spPr>
            <a:xfrm flipH="1" flipV="1">
              <a:off x="14388" y="4921"/>
              <a:ext cx="6" cy="5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45" name="矩形: 圆角 44"/>
            <p:cNvSpPr/>
            <p:nvPr/>
          </p:nvSpPr>
          <p:spPr>
            <a:xfrm>
              <a:off x="12923" y="2440"/>
              <a:ext cx="2938" cy="973"/>
            </a:xfrm>
            <a:prstGeom prst="round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400" dirty="0">
                <a:cs typeface="+mn-ea"/>
                <a:sym typeface="+mn-lt"/>
              </a:endParaRPr>
            </a:p>
            <a:p>
              <a:pPr algn="ctr"/>
              <a:r>
                <a:rPr lang="en-US" altLang="zh-CN" sz="1400" dirty="0">
                  <a:cs typeface="+mn-ea"/>
                  <a:sym typeface="+mn-lt"/>
                </a:rPr>
                <a:t>More mature </a:t>
              </a:r>
              <a:endParaRPr lang="en-US" altLang="zh-CN" sz="1400" dirty="0">
                <a:cs typeface="+mn-ea"/>
                <a:sym typeface="+mn-lt"/>
              </a:endParaRPr>
            </a:p>
            <a:p>
              <a:pPr algn="ctr"/>
              <a:r>
                <a:rPr lang="en-US" altLang="zh-CN" sz="1400" dirty="0">
                  <a:cs typeface="+mn-ea"/>
                  <a:sym typeface="+mn-lt"/>
                </a:rPr>
                <a:t>young adult</a:t>
              </a:r>
              <a:endParaRPr lang="en-US" altLang="zh-CN" sz="1400" dirty="0">
                <a:cs typeface="+mn-ea"/>
                <a:sym typeface="+mn-lt"/>
              </a:endParaRPr>
            </a:p>
            <a:p>
              <a:pPr algn="ctr"/>
              <a:endParaRPr lang="en-US" altLang="zh-CN" sz="1400" dirty="0">
                <a:highlight>
                  <a:srgbClr val="FFFF00"/>
                </a:highlight>
                <a:cs typeface="+mn-ea"/>
                <a:sym typeface="+mn-lt"/>
              </a:endParaRPr>
            </a:p>
          </p:txBody>
        </p:sp>
        <p:cxnSp>
          <p:nvCxnSpPr>
            <p:cNvPr id="55" name="直接箭头连接符 54"/>
            <p:cNvCxnSpPr>
              <a:stCxn id="28" idx="0"/>
              <a:endCxn id="33" idx="2"/>
            </p:cNvCxnSpPr>
            <p:nvPr/>
          </p:nvCxnSpPr>
          <p:spPr>
            <a:xfrm flipV="1">
              <a:off x="14387" y="8737"/>
              <a:ext cx="7" cy="6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72" name="直接箭头连接符 71"/>
            <p:cNvCxnSpPr>
              <a:stCxn id="38" idx="0"/>
              <a:endCxn id="45" idx="2"/>
            </p:cNvCxnSpPr>
            <p:nvPr/>
          </p:nvCxnSpPr>
          <p:spPr>
            <a:xfrm flipV="1">
              <a:off x="14388" y="3413"/>
              <a:ext cx="4" cy="6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cxnSp>
        <p:nvCxnSpPr>
          <p:cNvPr id="65" name="直接箭头连接符 64"/>
          <p:cNvCxnSpPr>
            <a:stCxn id="10" idx="3"/>
            <a:endCxn id="14" idx="1"/>
          </p:cNvCxnSpPr>
          <p:nvPr/>
        </p:nvCxnSpPr>
        <p:spPr bwMode="auto">
          <a:xfrm>
            <a:off x="3189605" y="3341370"/>
            <a:ext cx="474345" cy="63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10" idx="2"/>
            <a:endCxn id="99" idx="0"/>
          </p:cNvCxnSpPr>
          <p:nvPr/>
        </p:nvCxnSpPr>
        <p:spPr bwMode="auto">
          <a:xfrm flipH="1">
            <a:off x="2463800" y="3861435"/>
            <a:ext cx="4445" cy="63120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2192655" y="5546725"/>
            <a:ext cx="2831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+mn-lt"/>
                <a:ea typeface="+mn-ea"/>
                <a:cs typeface="+mn-ea"/>
                <a:sym typeface="+mn-lt"/>
              </a:rPr>
              <a:t>Module of Modelling</a:t>
            </a:r>
            <a:endParaRPr lang="en-US" altLang="zh-CN" sz="1800" b="1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11" name="连接符: 肘形 110"/>
          <p:cNvCxnSpPr>
            <a:endCxn id="45" idx="0"/>
          </p:cNvCxnSpPr>
          <p:nvPr/>
        </p:nvCxnSpPr>
        <p:spPr bwMode="auto">
          <a:xfrm flipV="1">
            <a:off x="5295900" y="593725"/>
            <a:ext cx="4232910" cy="2565400"/>
          </a:xfrm>
          <a:prstGeom prst="bentConnector4">
            <a:avLst>
              <a:gd name="adj1" fmla="val 9735"/>
              <a:gd name="adj2" fmla="val 109282"/>
            </a:avLst>
          </a:prstGeom>
          <a:ln>
            <a:solidFill>
              <a:srgbClr val="00B0F0"/>
            </a:solidFill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连接符: 肘形 168"/>
          <p:cNvCxnSpPr>
            <a:stCxn id="27" idx="3"/>
            <a:endCxn id="97" idx="2"/>
          </p:cNvCxnSpPr>
          <p:nvPr/>
        </p:nvCxnSpPr>
        <p:spPr>
          <a:xfrm flipV="1">
            <a:off x="8000365" y="5698490"/>
            <a:ext cx="1627505" cy="42100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8120" y="704215"/>
            <a:ext cx="8000365" cy="598805"/>
          </a:xfrm>
        </p:spPr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Sounds like a LinkedIn, what's the advantages?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1468225" y="1535113"/>
            <a:ext cx="5386917" cy="639762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Sync Study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1468120" y="2174875"/>
            <a:ext cx="5104765" cy="46202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  <a:cs typeface="+mn-ea"/>
                <a:sym typeface="+mn-lt"/>
              </a:rPr>
              <a:t>Based on actual and specific situation</a:t>
            </a:r>
            <a:r>
              <a:rPr lang="en-US" altLang="zh-CN" sz="2000" dirty="0">
                <a:solidFill>
                  <a:schemeClr val="tx1"/>
                </a:solidFill>
                <a:cs typeface="+mn-ea"/>
                <a:sym typeface="+mn-lt"/>
              </a:rPr>
              <a:t> of XJTLU, with the aim to serve XJTLUers</a:t>
            </a: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  <a:cs typeface="+mn-ea"/>
                <a:sym typeface="+mn-lt"/>
              </a:rPr>
              <a:t>Personalized</a:t>
            </a:r>
            <a:r>
              <a:rPr lang="en-US" altLang="zh-CN" sz="2000" dirty="0">
                <a:solidFill>
                  <a:srgbClr val="FF0000"/>
                </a:solidFill>
                <a:cs typeface="+mn-ea"/>
                <a:sym typeface="+mn-lt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cs typeface="+mn-ea"/>
                <a:sym typeface="+mn-lt"/>
              </a:rPr>
              <a:t>career planning and </a:t>
            </a:r>
            <a:r>
              <a:rPr lang="en-US" altLang="zh-CN" sz="2000" b="1" dirty="0">
                <a:solidFill>
                  <a:srgbClr val="FF0000"/>
                </a:solidFill>
                <a:cs typeface="+mn-ea"/>
                <a:sym typeface="+mn-lt"/>
              </a:rPr>
              <a:t>growth platform</a:t>
            </a:r>
            <a:endParaRPr lang="en-US" altLang="zh-CN" sz="1330" dirty="0">
              <a:solidFill>
                <a:schemeClr val="tx1"/>
              </a:solidFill>
              <a:cs typeface="+mn-ea"/>
              <a:sym typeface="+mn-lt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Help students identify, understand, and bridge career development competency gaps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cs typeface="+mn-ea"/>
                <a:sym typeface="+mn-lt"/>
              </a:rPr>
              <a:t>Aligned to the customized training mode for industrial enterprises and Taicang fusion training model put forward by XJTLU</a:t>
            </a: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3"/>
          </p:nvPr>
        </p:nvSpPr>
        <p:spPr>
          <a:xfrm>
            <a:off x="7250430" y="1535430"/>
            <a:ext cx="3221990" cy="639445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LinkedIn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4"/>
          </p:nvPr>
        </p:nvSpPr>
        <p:spPr>
          <a:xfrm>
            <a:off x="7250430" y="2174875"/>
            <a:ext cx="4941570" cy="358902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cs typeface="+mn-ea"/>
                <a:sym typeface="+mn-lt"/>
              </a:rPr>
              <a:t>Globalized, too much information</a:t>
            </a: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cs typeface="+mn-ea"/>
                <a:sym typeface="+mn-lt"/>
              </a:rPr>
              <a:t>Professional 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social platform</a:t>
            </a:r>
            <a:endParaRPr lang="en-US" altLang="zh-CN" sz="20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buFont typeface="Wingdings" panose="05000000000000000000" charset="0"/>
              <a:buChar char="p"/>
            </a:pPr>
            <a:r>
              <a:rPr lang="en-US" altLang="zh-CN" sz="1600" b="1" dirty="0">
                <a:solidFill>
                  <a:srgbClr val="FF0000"/>
                </a:solidFill>
                <a:cs typeface="+mn-ea"/>
                <a:sym typeface="+mn-lt"/>
              </a:rPr>
              <a:t>Most of them cannot be used as  reference for our students in XJTLU</a:t>
            </a:r>
            <a:endParaRPr lang="en-US" altLang="zh-CN" sz="2000" b="1" dirty="0">
              <a:solidFill>
                <a:srgbClr val="FF0000"/>
              </a:solidFill>
              <a:cs typeface="+mn-ea"/>
              <a:sym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0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cs typeface="+mn-ea"/>
                <a:sym typeface="+mn-lt"/>
              </a:rPr>
              <a:t>Clearly to see other people's resumes</a:t>
            </a: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buFont typeface="Wingdings" panose="05000000000000000000" charset="0"/>
              <a:buChar char="p"/>
            </a:pPr>
            <a:r>
              <a:rPr lang="en-US" altLang="zh-CN" sz="1600" b="1" dirty="0">
                <a:solidFill>
                  <a:srgbClr val="FF0000"/>
                </a:solidFill>
                <a:cs typeface="+mn-ea"/>
                <a:sym typeface="+mn-lt"/>
              </a:rPr>
              <a:t>Cannot see the career developement path</a:t>
            </a:r>
            <a:endParaRPr lang="en-US" altLang="zh-CN" sz="1600" b="1" dirty="0">
              <a:solidFill>
                <a:srgbClr val="FF000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518" y="379095"/>
            <a:ext cx="9884833" cy="914400"/>
          </a:xfrm>
        </p:spPr>
        <p:txBody>
          <a:bodyPr/>
          <a:lstStyle/>
          <a:p>
            <a:r>
              <a:rPr lang="en-US" dirty="0">
                <a:latin typeface="Tahoma" panose="020B0604030504040204" charset="0"/>
                <a:cs typeface="Tahoma" panose="020B0604030504040204" charset="0"/>
              </a:rPr>
              <a:t>Benefits to users(students)?</a:t>
            </a:r>
            <a:endParaRPr lang="en-US" dirty="0">
              <a:latin typeface="Tahoma" panose="020B0604030504040204" charset="0"/>
              <a:cs typeface="Tahoma" panose="020B060403050404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8305" y="1844675"/>
            <a:ext cx="9656445" cy="466026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We've built a </a:t>
            </a:r>
            <a:r>
              <a:rPr lang="en-US" sz="2000" b="1" dirty="0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long-term</a:t>
            </a:r>
            <a:r>
              <a:rPr lang="en-US" sz="2000" dirty="0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 ability development platform</a:t>
            </a:r>
            <a:endParaRPr lang="en-US" sz="2000" dirty="0">
              <a:latin typeface="Tahoma" panose="020B0604030504040204" charset="0"/>
              <a:ea typeface="Tahoma" panose="020B0604030504040204" charset="0"/>
              <a:cs typeface="Tahoma" panose="020B060403050404020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conducive to helping students develop the habit of continuous learning </a:t>
            </a:r>
            <a:endParaRPr lang="en-US" sz="2000" dirty="0">
              <a:latin typeface="Tahoma" panose="020B0604030504040204" charset="0"/>
              <a:ea typeface="Tahoma" panose="020B0604030504040204" charset="0"/>
              <a:cs typeface="Tahoma" panose="020B060403050404020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help students NOT to WASTE their</a:t>
            </a:r>
            <a:r>
              <a:rPr lang="en-US" sz="2000" b="1" dirty="0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 valuable time</a:t>
            </a:r>
            <a:endParaRPr lang="en-US" sz="2000" dirty="0">
              <a:latin typeface="Tahoma" panose="020B0604030504040204" charset="0"/>
              <a:ea typeface="Tahoma" panose="020B0604030504040204" charset="0"/>
              <a:cs typeface="Tahoma" panose="020B060403050404020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>
              <a:latin typeface="Tahoma" panose="020B0604030504040204" charset="0"/>
              <a:ea typeface="Tahoma" panose="020B0604030504040204" charset="0"/>
              <a:cs typeface="Tahoma" panose="020B060403050404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A </a:t>
            </a:r>
            <a:r>
              <a:rPr lang="en-US" sz="2000" b="1" dirty="0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Navigational Compass </a:t>
            </a:r>
            <a:r>
              <a:rPr lang="en-US" sz="2000" dirty="0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that makes users better</a:t>
            </a:r>
            <a:endParaRPr lang="en-US" sz="2000" dirty="0">
              <a:latin typeface="Tahoma" panose="020B0604030504040204" charset="0"/>
              <a:ea typeface="Tahoma" panose="020B0604030504040204" charset="0"/>
              <a:cs typeface="Tahoma" panose="020B060403050404020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Where you are?</a:t>
            </a:r>
            <a:endParaRPr lang="en-US" sz="2000" dirty="0">
              <a:latin typeface="Tahoma" panose="020B0604030504040204" charset="0"/>
              <a:ea typeface="Tahoma" panose="020B0604030504040204" charset="0"/>
              <a:cs typeface="Tahoma" panose="020B060403050404020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where you have gone? </a:t>
            </a:r>
            <a:endParaRPr lang="en-US" sz="2000" dirty="0">
              <a:latin typeface="Tahoma" panose="020B0604030504040204" charset="0"/>
              <a:ea typeface="Tahoma" panose="020B0604030504040204" charset="0"/>
              <a:cs typeface="Tahoma" panose="020B060403050404020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What you have done?</a:t>
            </a:r>
            <a:endParaRPr lang="en-US" sz="2000" dirty="0">
              <a:latin typeface="Tahoma" panose="020B0604030504040204" charset="0"/>
              <a:ea typeface="Tahoma" panose="020B0604030504040204" charset="0"/>
              <a:cs typeface="Tahoma" panose="020B060403050404020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Where you should go?</a:t>
            </a:r>
            <a:endParaRPr lang="en-US" sz="2000" dirty="0">
              <a:latin typeface="Tahoma" panose="020B0604030504040204" charset="0"/>
              <a:ea typeface="Tahoma" panose="020B0604030504040204" charset="0"/>
              <a:cs typeface="Tahoma" panose="020B060403050404020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>
              <a:latin typeface="Tahoma" panose="020B0604030504040204" charset="0"/>
              <a:ea typeface="Tahoma" panose="020B0604030504040204" charset="0"/>
              <a:cs typeface="Tahoma" panose="020B060403050404020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>
              <a:latin typeface="Tahoma" panose="020B0604030504040204" charset="0"/>
              <a:ea typeface="Tahoma" panose="020B0604030504040204" charset="0"/>
              <a:cs typeface="Tahoma" panose="020B060403050404020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ahoma" panose="020B0604030504040204" charset="0"/>
              <a:ea typeface="Tahoma" panose="020B0604030504040204" charset="0"/>
              <a:cs typeface="Tahoma" panose="020B060403050404020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05" y="3088640"/>
            <a:ext cx="4150995" cy="268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453" y="378460"/>
            <a:ext cx="9884833" cy="914400"/>
          </a:xfrm>
        </p:spPr>
        <p:txBody>
          <a:bodyPr/>
          <a:lstStyle/>
          <a:p>
            <a:r>
              <a:rPr lang="en-US" dirty="0">
                <a:latin typeface="Tahoma" panose="020B0604030504040204" charset="0"/>
                <a:cs typeface="Tahoma" panose="020B0604030504040204" charset="0"/>
              </a:rPr>
              <a:t>Benefits to users(students)? - continued</a:t>
            </a:r>
            <a:endParaRPr lang="en-US" dirty="0">
              <a:latin typeface="Tahoma" panose="020B0604030504040204" charset="0"/>
              <a:cs typeface="Tahoma" panose="020B060403050404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6240" y="1787525"/>
            <a:ext cx="7518400" cy="466026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Become a source of</a:t>
            </a:r>
            <a:r>
              <a:rPr lang="en-US" sz="2000" b="1" dirty="0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 self-identity </a:t>
            </a:r>
            <a:r>
              <a:rPr lang="en-US" sz="2000" dirty="0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other than approval of your parents and teachers</a:t>
            </a:r>
            <a:endParaRPr lang="en-US" sz="2000" dirty="0">
              <a:latin typeface="Tahoma" panose="020B0604030504040204" charset="0"/>
              <a:ea typeface="Tahoma" panose="020B0604030504040204" charset="0"/>
              <a:cs typeface="Tahoma" panose="020B0604030504040204" charset="0"/>
            </a:endParaRPr>
          </a:p>
          <a:p>
            <a:pPr lvl="1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a dynamic monitor on the process of personal competence development</a:t>
            </a:r>
            <a:endParaRPr lang="en-US" sz="1800" dirty="0">
              <a:latin typeface="Tahoma" panose="020B0604030504040204" charset="0"/>
              <a:ea typeface="Tahoma" panose="020B0604030504040204" charset="0"/>
              <a:cs typeface="Tahoma" panose="020B0604030504040204" charset="0"/>
            </a:endParaRPr>
          </a:p>
          <a:p>
            <a:pPr lvl="1" algn="l">
              <a:buClrTx/>
              <a:buSzTx/>
              <a:buFont typeface="Arial" panose="020B0604020202020204" pitchFamily="34" charset="0"/>
              <a:buChar char="•"/>
            </a:pPr>
            <a:endParaRPr lang="en-US" sz="1800" dirty="0">
              <a:latin typeface="Tahoma" panose="020B0604030504040204" charset="0"/>
              <a:ea typeface="Tahoma" panose="020B0604030504040204" charset="0"/>
              <a:cs typeface="Tahoma" panose="020B060403050404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Help fully</a:t>
            </a:r>
            <a:r>
              <a:rPr lang="en-US" sz="2000" dirty="0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 </a:t>
            </a:r>
            <a:r>
              <a:rPr lang="en-US" sz="2000" b="1" dirty="0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utilize opportunities and reso</a:t>
            </a:r>
            <a:r>
              <a:rPr lang="en-US" sz="2000" b="1" dirty="0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urces</a:t>
            </a:r>
            <a:r>
              <a:rPr lang="en-US" sz="2000" dirty="0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 at XJTLU</a:t>
            </a:r>
            <a:endParaRPr lang="en-US" sz="2000" dirty="0">
              <a:latin typeface="Tahoma" panose="020B0604030504040204" charset="0"/>
              <a:ea typeface="Tahoma" panose="020B0604030504040204" charset="0"/>
              <a:cs typeface="Tahoma" panose="020B060403050404020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XJTLU has offered lots of learning resources on not only academic development, but also your postgraduate application and career development</a:t>
            </a:r>
            <a:endParaRPr lang="en-US" sz="1800" dirty="0">
              <a:latin typeface="Tahoma" panose="020B0604030504040204" charset="0"/>
              <a:ea typeface="Tahoma" panose="020B0604030504040204" charset="0"/>
              <a:cs typeface="Tahoma" panose="020B060403050404020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However, the majority of our students can NOT take the best advantages of those resources</a:t>
            </a:r>
            <a:endParaRPr lang="en-US" sz="1800" dirty="0">
              <a:latin typeface="Tahoma" panose="020B0604030504040204" charset="0"/>
              <a:ea typeface="Tahoma" panose="020B0604030504040204" charset="0"/>
              <a:cs typeface="Tahoma" panose="020B060403050404020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ahoma" panose="020B0604030504040204" charset="0"/>
              <a:ea typeface="Tahoma" panose="020B0604030504040204" charset="0"/>
              <a:cs typeface="Tahoma" panose="020B06040305040402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1527" t="566" r="1968" b="34209"/>
          <a:stretch>
            <a:fillRect/>
          </a:stretch>
        </p:blipFill>
        <p:spPr>
          <a:xfrm>
            <a:off x="9182735" y="965835"/>
            <a:ext cx="3009265" cy="2323465"/>
          </a:xfrm>
          <a:prstGeom prst="rect">
            <a:avLst/>
          </a:prstGeom>
          <a:noFill/>
        </p:spPr>
      </p:pic>
      <p:pic>
        <p:nvPicPr>
          <p:cNvPr id="4" name="内容占位符 5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240" y="3672840"/>
            <a:ext cx="2548255" cy="200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72920" y="630555"/>
            <a:ext cx="8013700" cy="689610"/>
          </a:xfrm>
        </p:spPr>
        <p:txBody>
          <a:bodyPr/>
          <a:lstStyle/>
          <a:p>
            <a:r>
              <a:rPr lang="en-US" dirty="0">
                <a:latin typeface="Tahoma" panose="020B0604030504040204" charset="0"/>
                <a:cs typeface="Tahoma" panose="020B0604030504040204" charset="0"/>
              </a:rPr>
              <a:t>What makes the difference?</a:t>
            </a:r>
            <a:endParaRPr lang="en-US" dirty="0">
              <a:latin typeface="Tahoma" panose="020B0604030504040204" charset="0"/>
              <a:cs typeface="Tahoma" panose="020B060403050404020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772920" y="1535430"/>
            <a:ext cx="3000375" cy="639445"/>
          </a:xfrm>
        </p:spPr>
        <p:txBody>
          <a:bodyPr/>
          <a:lstStyle/>
          <a:p>
            <a:r>
              <a:rPr lang="en-US" dirty="0">
                <a:latin typeface="Tahoma" panose="020B0604030504040204" charset="0"/>
                <a:cs typeface="Tahoma" panose="020B0604030504040204" charset="0"/>
              </a:rPr>
              <a:t>Student A</a:t>
            </a:r>
            <a:endParaRPr lang="en-US" dirty="0">
              <a:latin typeface="Tahoma" panose="020B0604030504040204" charset="0"/>
              <a:cs typeface="Tahoma" panose="020B060403050404020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772920" y="2174875"/>
            <a:ext cx="3887470" cy="395160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ahoma" panose="020B0604030504040204" charset="0"/>
                <a:cs typeface="Tahoma" panose="020B0604030504040204" charset="0"/>
              </a:rPr>
              <a:t>Top 3</a:t>
            </a:r>
            <a:r>
              <a:rPr lang="en-US" sz="1600" dirty="0">
                <a:latin typeface="Tahoma" panose="020B0604030504040204" charset="0"/>
                <a:cs typeface="Tahoma" panose="020B0604030504040204" charset="0"/>
              </a:rPr>
              <a:t> student</a:t>
            </a:r>
            <a:endParaRPr lang="en-US" sz="1600" dirty="0">
              <a:latin typeface="Tahoma" panose="020B0604030504040204" charset="0"/>
              <a:cs typeface="Tahoma" panose="020B060403050404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ahoma" panose="020B0604030504040204" charset="0"/>
                <a:cs typeface="Tahoma" panose="020B0604030504040204" charset="0"/>
              </a:rPr>
              <a:t>Volunteer </a:t>
            </a:r>
            <a:r>
              <a:rPr lang="en-US" sz="1600" dirty="0">
                <a:latin typeface="Tahoma" panose="020B0604030504040204" charset="0"/>
                <a:cs typeface="Tahoma" panose="020B0604030504040204" charset="0"/>
              </a:rPr>
              <a:t>Academy</a:t>
            </a:r>
            <a:endParaRPr lang="en-US" sz="1600" dirty="0">
              <a:latin typeface="Tahoma" panose="020B0604030504040204" charset="0"/>
              <a:cs typeface="Tahoma" panose="020B060403050404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ahoma" panose="020B0604030504040204" charset="0"/>
                <a:cs typeface="Tahoma" panose="020B0604030504040204" charset="0"/>
              </a:rPr>
              <a:t>Peer Teaching </a:t>
            </a:r>
            <a:r>
              <a:rPr lang="en-US" sz="1600" b="1" dirty="0">
                <a:latin typeface="Tahoma" panose="020B0604030504040204" charset="0"/>
                <a:cs typeface="Tahoma" panose="020B0604030504040204" charset="0"/>
              </a:rPr>
              <a:t>Club</a:t>
            </a:r>
            <a:endParaRPr lang="en-US" sz="1600" b="1" dirty="0">
              <a:latin typeface="Tahoma" panose="020B0604030504040204" charset="0"/>
              <a:cs typeface="Tahoma" panose="020B060403050404020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b="1" dirty="0">
              <a:latin typeface="Tahoma" panose="020B0604030504040204" charset="0"/>
              <a:cs typeface="Tahoma" panose="020B060403050404020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b="1" dirty="0">
              <a:latin typeface="Tahoma" panose="020B0604030504040204" charset="0"/>
              <a:cs typeface="Tahoma" panose="020B060403050404020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b="1" dirty="0">
              <a:latin typeface="Tahoma" panose="020B0604030504040204" charset="0"/>
              <a:cs typeface="Tahoma" panose="020B060403050404020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b="1" dirty="0">
              <a:latin typeface="Tahoma" panose="020B0604030504040204" charset="0"/>
              <a:cs typeface="Tahoma" panose="020B060403050404020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b="1" dirty="0">
              <a:latin typeface="Tahoma" panose="020B0604030504040204" charset="0"/>
              <a:cs typeface="Tahoma" panose="020B06040305040402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Tahoma" panose="020B0604030504040204" charset="0"/>
                <a:cs typeface="Tahoma" panose="020B0604030504040204" charset="0"/>
              </a:rPr>
              <a:t>Result:</a:t>
            </a:r>
            <a:endParaRPr lang="en-US" sz="2000" b="1" dirty="0">
              <a:latin typeface="Tahoma" panose="020B0604030504040204" charset="0"/>
              <a:cs typeface="Tahoma" panose="020B060403050404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  <a:latin typeface="Tahoma" panose="020B0604030504040204" charset="0"/>
                <a:cs typeface="Tahoma" panose="020B0604030504040204" charset="0"/>
              </a:rPr>
              <a:t>A paid internship</a:t>
            </a:r>
            <a:endParaRPr lang="en-US" sz="2000" b="1" dirty="0">
              <a:solidFill>
                <a:srgbClr val="FF0000"/>
              </a:solidFill>
              <a:latin typeface="Tahoma" panose="020B0604030504040204" charset="0"/>
              <a:cs typeface="Tahoma" panose="020B060403050404020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636385" y="1772285"/>
            <a:ext cx="5389245" cy="402590"/>
          </a:xfrm>
        </p:spPr>
        <p:txBody>
          <a:bodyPr/>
          <a:lstStyle/>
          <a:p>
            <a:r>
              <a:rPr lang="en-US" dirty="0">
                <a:latin typeface="Tahoma" panose="020B0604030504040204" charset="0"/>
                <a:cs typeface="Tahoma" panose="020B0604030504040204" charset="0"/>
              </a:rPr>
              <a:t>Student B</a:t>
            </a:r>
            <a:endParaRPr lang="en-US" dirty="0">
              <a:latin typeface="Tahoma" panose="020B0604030504040204" charset="0"/>
              <a:cs typeface="Tahoma" panose="020B060403050404020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6427" y="2174875"/>
            <a:ext cx="5389033" cy="395128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ahoma" panose="020B0604030504040204" charset="0"/>
                <a:cs typeface="Tahoma" panose="020B0604030504040204" charset="0"/>
              </a:rPr>
              <a:t>Top 3 </a:t>
            </a:r>
            <a:r>
              <a:rPr lang="en-US" sz="1600" dirty="0">
                <a:latin typeface="Tahoma" panose="020B0604030504040204" charset="0"/>
                <a:cs typeface="Tahoma" panose="020B0604030504040204" charset="0"/>
              </a:rPr>
              <a:t>student</a:t>
            </a:r>
            <a:endParaRPr lang="en-US" sz="1600" dirty="0">
              <a:latin typeface="Tahoma" panose="020B0604030504040204" charset="0"/>
              <a:cs typeface="Tahoma" panose="020B060403050404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ahoma" panose="020B0604030504040204" charset="0"/>
                <a:cs typeface="Tahoma" panose="020B0604030504040204" charset="0"/>
              </a:rPr>
              <a:t>Stanford Session </a:t>
            </a:r>
            <a:r>
              <a:rPr lang="en-US" sz="1600" b="1" dirty="0">
                <a:latin typeface="Tahoma" panose="020B0604030504040204" charset="0"/>
                <a:cs typeface="Tahoma" panose="020B0604030504040204" charset="0"/>
              </a:rPr>
              <a:t>waived TOEFL</a:t>
            </a:r>
            <a:endParaRPr lang="en-US" sz="1600" b="1" dirty="0">
              <a:latin typeface="Tahoma" panose="020B0604030504040204" charset="0"/>
              <a:cs typeface="Tahoma" panose="020B060403050404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ahoma" panose="020B0604030504040204" charset="0"/>
                <a:cs typeface="Tahoma" panose="020B0604030504040204" charset="0"/>
              </a:rPr>
              <a:t>10 </a:t>
            </a:r>
            <a:r>
              <a:rPr lang="en-US" sz="1600" b="1" dirty="0">
                <a:latin typeface="Tahoma" panose="020B0604030504040204" charset="0"/>
                <a:cs typeface="Tahoma" panose="020B0604030504040204" charset="0"/>
              </a:rPr>
              <a:t>patents of invention</a:t>
            </a:r>
            <a:endParaRPr lang="en-US" sz="1600" b="1" dirty="0">
              <a:latin typeface="Tahoma" panose="020B0604030504040204" charset="0"/>
              <a:cs typeface="Tahoma" panose="020B060403050404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ahoma" panose="020B0604030504040204" charset="0"/>
                <a:cs typeface="Tahoma" panose="020B0604030504040204" charset="0"/>
              </a:rPr>
              <a:t>SURF</a:t>
            </a:r>
            <a:r>
              <a:rPr lang="en-US" sz="1600" dirty="0">
                <a:latin typeface="Tahoma" panose="020B0604030504040204" charset="0"/>
                <a:cs typeface="Tahoma" panose="020B0604030504040204" charset="0"/>
              </a:rPr>
              <a:t> with </a:t>
            </a:r>
            <a:r>
              <a:rPr lang="en-US" sz="1600" b="1" dirty="0">
                <a:latin typeface="Tahoma" panose="020B0604030504040204" charset="0"/>
                <a:cs typeface="Tahoma" panose="020B0604030504040204" charset="0"/>
              </a:rPr>
              <a:t>conference</a:t>
            </a:r>
            <a:r>
              <a:rPr lang="en-US" sz="1600" dirty="0">
                <a:latin typeface="Tahoma" panose="020B0604030504040204" charset="0"/>
                <a:cs typeface="Tahoma" panose="020B0604030504040204" charset="0"/>
              </a:rPr>
              <a:t> pre</a:t>
            </a:r>
            <a:endParaRPr lang="en-US" sz="1600" dirty="0">
              <a:latin typeface="Tahoma" panose="020B0604030504040204" charset="0"/>
              <a:cs typeface="Tahoma" panose="020B060403050404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ahoma" panose="020B0604030504040204" charset="0"/>
                <a:cs typeface="Tahoma" panose="020B0604030504040204" charset="0"/>
              </a:rPr>
              <a:t>MCM 1</a:t>
            </a:r>
            <a:r>
              <a:rPr lang="en-US" sz="1600" b="1" baseline="30000" dirty="0">
                <a:latin typeface="Tahoma" panose="020B0604030504040204" charset="0"/>
                <a:cs typeface="Tahoma" panose="020B0604030504040204" charset="0"/>
              </a:rPr>
              <a:t>st</a:t>
            </a:r>
            <a:r>
              <a:rPr lang="en-US" sz="1600" b="1" dirty="0">
                <a:latin typeface="Tahoma" panose="020B0604030504040204" charset="0"/>
                <a:cs typeface="Tahoma" panose="020B0604030504040204" charset="0"/>
              </a:rPr>
              <a:t> prize</a:t>
            </a:r>
            <a:endParaRPr lang="en-US" sz="1600" b="1" dirty="0">
              <a:latin typeface="Tahoma" panose="020B0604030504040204" charset="0"/>
              <a:cs typeface="Tahoma" panose="020B060403050404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ahoma" panose="020B0604030504040204" charset="0"/>
                <a:cs typeface="Tahoma" panose="020B0604030504040204" charset="0"/>
              </a:rPr>
              <a:t>Entrepreneurial Practices</a:t>
            </a:r>
            <a:endParaRPr lang="en-US" sz="1600" b="1" dirty="0">
              <a:latin typeface="Tahoma" panose="020B0604030504040204" charset="0"/>
              <a:cs typeface="Tahoma" panose="020B060403050404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ahoma" panose="020B0604030504040204" charset="0"/>
                <a:cs typeface="Tahoma" panose="020B0604030504040204" charset="0"/>
              </a:rPr>
              <a:t>ILEAD research-led competition</a:t>
            </a:r>
            <a:endParaRPr lang="en-US" sz="1600" b="1" dirty="0">
              <a:latin typeface="Tahoma" panose="020B0604030504040204" charset="0"/>
              <a:cs typeface="Tahoma" panose="020B060403050404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ahoma" panose="020B0604030504040204" charset="0"/>
                <a:cs typeface="Tahoma" panose="020B0604030504040204" charset="0"/>
              </a:rPr>
              <a:t>Blockchain application </a:t>
            </a:r>
            <a:r>
              <a:rPr lang="en-US" sz="1600" b="1" dirty="0">
                <a:latin typeface="Tahoma" panose="020B0604030504040204" charset="0"/>
                <a:cs typeface="Tahoma" panose="020B0604030504040204" charset="0"/>
              </a:rPr>
              <a:t>competition</a:t>
            </a:r>
            <a:r>
              <a:rPr lang="en-US" sz="1600" dirty="0">
                <a:latin typeface="Tahoma" panose="020B0604030504040204" charset="0"/>
                <a:cs typeface="Tahoma" panose="020B0604030504040204" charset="0"/>
              </a:rPr>
              <a:t> </a:t>
            </a:r>
            <a:r>
              <a:rPr lang="en-US" sz="1600" b="1" dirty="0">
                <a:latin typeface="Tahoma" panose="020B0604030504040204" charset="0"/>
                <a:cs typeface="Tahoma" panose="020B0604030504040204" charset="0"/>
              </a:rPr>
              <a:t>top1</a:t>
            </a:r>
            <a:endParaRPr lang="en-US" sz="1600" b="1" dirty="0">
              <a:latin typeface="Tahoma" panose="020B0604030504040204" charset="0"/>
              <a:cs typeface="Tahoma" panose="020B060403050404020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b="1" dirty="0">
              <a:latin typeface="Tahoma" panose="020B0604030504040204" charset="0"/>
              <a:cs typeface="Tahoma" panose="020B06040305040402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Tahoma" panose="020B0604030504040204" charset="0"/>
                <a:cs typeface="Tahoma" panose="020B0604030504040204" charset="0"/>
              </a:rPr>
              <a:t>Result:</a:t>
            </a:r>
            <a:endParaRPr lang="en-US" sz="2000" b="1" dirty="0">
              <a:latin typeface="Tahoma" panose="020B0604030504040204" charset="0"/>
              <a:cs typeface="Tahoma" panose="020B060403050404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  <a:latin typeface="Tahoma" panose="020B0604030504040204" charset="0"/>
                <a:cs typeface="Tahoma" panose="020B0604030504040204" charset="0"/>
              </a:rPr>
              <a:t>Pass interviews and goes to an ideal iposition</a:t>
            </a:r>
            <a:endParaRPr lang="en-US" sz="2000" b="1" dirty="0">
              <a:solidFill>
                <a:srgbClr val="FF0000"/>
              </a:solidFill>
              <a:latin typeface="Tahoma" panose="020B0604030504040204" charset="0"/>
              <a:cs typeface="Tahoma" panose="020B06040305040402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8518" y="401320"/>
            <a:ext cx="9884833" cy="914400"/>
          </a:xfrm>
        </p:spPr>
        <p:txBody>
          <a:bodyPr wrap="square" anchor="b"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How do you embody artificial intelligence?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8305" y="1844675"/>
            <a:ext cx="5424805" cy="3816350"/>
          </a:xfrm>
        </p:spPr>
        <p:txBody>
          <a:bodyPr wrap="square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b="1" dirty="0">
                <a:cs typeface="+mn-ea"/>
                <a:sym typeface="+mn-lt"/>
              </a:rPr>
              <a:t>Artificial intelligence is mainly embodied in modeling.</a:t>
            </a:r>
            <a:endParaRPr lang="en-US" altLang="zh-CN" sz="1600" b="1" dirty="0"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endParaRPr lang="en-US" altLang="zh-CN" sz="1600" dirty="0"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>
                <a:cs typeface="+mn-ea"/>
                <a:sym typeface="+mn-lt"/>
              </a:rPr>
              <a:t>First, human ability </a:t>
            </a:r>
            <a:r>
              <a:rPr lang="en-US" altLang="zh-CN" sz="1600" b="1" dirty="0">
                <a:cs typeface="+mn-ea"/>
                <a:sym typeface="+mn-lt"/>
              </a:rPr>
              <a:t>topology analysis: </a:t>
            </a:r>
            <a:endParaRPr lang="en-US" altLang="zh-CN" sz="1600" b="1" dirty="0"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>
                <a:cs typeface="+mn-ea"/>
                <a:sym typeface="+mn-lt"/>
              </a:rPr>
              <a:t>fuzzy comprehensive evaluation of the individual's ability to model, build the ability of the topological structure map (mainly for enterprise positions with clear needs).
</a:t>
            </a:r>
            <a:endParaRPr lang="en-US" altLang="zh-CN" sz="1600" dirty="0"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>
                <a:cs typeface="+mn-ea"/>
                <a:sym typeface="+mn-lt"/>
              </a:rPr>
              <a:t>Second, </a:t>
            </a:r>
            <a:r>
              <a:rPr lang="en-US" altLang="zh-CN" sz="1600" b="1" dirty="0">
                <a:cs typeface="+mn-ea"/>
                <a:sym typeface="+mn-lt"/>
              </a:rPr>
              <a:t>machine learning analysis: </a:t>
            </a:r>
            <a:endParaRPr lang="en-US" altLang="zh-CN" sz="1600" b="1" dirty="0"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>
                <a:cs typeface="+mn-ea"/>
                <a:sym typeface="+mn-lt"/>
              </a:rPr>
              <a:t>use a sufficient number of previously accepted student portraits, do clustering analysis, machine learning, to find the characteristic values of the decision admission (after we collect enough multi-dimensional labels to design a feedback system, optimize the model).
</a:t>
            </a:r>
            <a:endParaRPr lang="en-US" altLang="zh-CN" sz="1600" dirty="0">
              <a:cs typeface="+mn-ea"/>
              <a:sym typeface="+mn-lt"/>
            </a:endParaRP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3047" y="1844675"/>
            <a:ext cx="4324476" cy="3816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0355" y="739140"/>
            <a:ext cx="9885045" cy="551815"/>
          </a:xfrm>
        </p:spPr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Intellectual property protection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70355" y="1836420"/>
            <a:ext cx="6197600" cy="3312795"/>
          </a:xfrm>
        </p:spPr>
        <p:txBody>
          <a:bodyPr/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ym typeface="+mn-ea"/>
              </a:rPr>
              <a:t>T</a:t>
            </a:r>
            <a:r>
              <a:rPr lang="en-US" altLang="zh-CN" sz="2000" dirty="0">
                <a:sym typeface="+mn-ea"/>
              </a:rPr>
              <a:t>he team has accumulated </a:t>
            </a:r>
            <a:r>
              <a:rPr lang="en-US" altLang="zh-CN" sz="2000" b="1" dirty="0">
                <a:sym typeface="+mn-ea"/>
              </a:rPr>
              <a:t>10 distinctive patents</a:t>
            </a:r>
            <a:r>
              <a:rPr lang="en-US" altLang="zh-CN" sz="2000" dirty="0">
                <a:sym typeface="+mn-ea"/>
              </a:rPr>
              <a:t> in total</a:t>
            </a:r>
            <a:endParaRPr lang="en-US" altLang="zh-CN" sz="2000" b="1" dirty="0">
              <a:sym typeface="+mn-ea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ym typeface="+mn-ea"/>
              </a:rPr>
              <a:t>2 patents </a:t>
            </a:r>
            <a:r>
              <a:rPr lang="en-US" altLang="zh-CN" sz="2000" dirty="0">
                <a:sym typeface="+mn-ea"/>
              </a:rPr>
              <a:t>are unde</a:t>
            </a:r>
            <a:r>
              <a:rPr lang="en-US" altLang="zh-CN" sz="2000" dirty="0">
                <a:sym typeface="+mn-ea"/>
              </a:rPr>
              <a:t>r substantive examinations. </a:t>
            </a:r>
            <a:endParaRPr lang="en-US" altLang="zh-CN" sz="2000" b="1" dirty="0">
              <a:sym typeface="+mn-ea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ym typeface="+mn-ea"/>
              </a:rPr>
              <a:t>1 patent</a:t>
            </a:r>
            <a:r>
              <a:rPr lang="en-US" altLang="zh-CN" sz="2000" dirty="0">
                <a:sym typeface="+mn-ea"/>
              </a:rPr>
              <a:t> was filed for </a:t>
            </a:r>
            <a:r>
              <a:rPr lang="en-US" altLang="zh-CN" sz="2000" b="1" dirty="0">
                <a:sym typeface="+mn-ea"/>
              </a:rPr>
              <a:t>intellectual property protection</a:t>
            </a:r>
            <a:endParaRPr lang="en-US" altLang="zh-CN" sz="2000" b="1" dirty="0">
              <a:sym typeface="+mn-ea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ym typeface="+mn-ea"/>
              </a:rPr>
              <a:t>Accepted by 2020 Osaka </a:t>
            </a:r>
            <a:r>
              <a:rPr lang="en-US" altLang="zh-CN" sz="2000" b="1" dirty="0">
                <a:cs typeface="+mn-ea"/>
                <a:sym typeface="+mn-lt"/>
              </a:rPr>
              <a:t>International </a:t>
            </a:r>
            <a:r>
              <a:rPr lang="en-US" altLang="zh-CN" sz="2000" dirty="0">
                <a:cs typeface="+mn-ea"/>
                <a:sym typeface="+mn-lt"/>
              </a:rPr>
              <a:t>Information Management Conference on Innovation Management and Industrial Engineering.</a:t>
            </a:r>
            <a:endParaRPr lang="en-US" altLang="zh-CN" sz="2000" dirty="0">
              <a:cs typeface="+mn-ea"/>
              <a:sym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r="8324" b="6265"/>
          <a:stretch>
            <a:fillRect/>
          </a:stretch>
        </p:blipFill>
        <p:spPr>
          <a:xfrm>
            <a:off x="1113155" y="5270500"/>
            <a:ext cx="3451225" cy="13957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380" y="5219700"/>
            <a:ext cx="2940685" cy="1638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688" y="193749"/>
            <a:ext cx="4089667" cy="1642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60" y="2291715"/>
            <a:ext cx="4625340" cy="1268730"/>
          </a:xfrm>
          <a:prstGeom prst="rect">
            <a:avLst/>
          </a:prstGeom>
        </p:spPr>
      </p:pic>
      <p:pic>
        <p:nvPicPr>
          <p:cNvPr id="9" name="图片 8" descr="手机屏幕截图&#10;&#10;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/>
          <a:stretch>
            <a:fillRect/>
          </a:stretch>
        </p:blipFill>
        <p:spPr>
          <a:xfrm>
            <a:off x="7133590" y="3783330"/>
            <a:ext cx="5058410" cy="18776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Content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24025" y="1468120"/>
            <a:ext cx="9793605" cy="432244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b="1" dirty="0">
                <a:cs typeface="+mn-ea"/>
                <a:sym typeface="+mn-lt"/>
              </a:rPr>
              <a:t>Background</a:t>
            </a:r>
            <a:endParaRPr lang="en-US" altLang="zh-CN" sz="2400" b="1" dirty="0"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b="1" dirty="0">
                <a:cs typeface="+mn-ea"/>
                <a:sym typeface="+mn-lt"/>
              </a:rPr>
              <a:t>Pain points</a:t>
            </a:r>
            <a:endParaRPr lang="en-US" altLang="zh-CN" sz="2400" b="1" dirty="0"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b="1" dirty="0"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b="1" dirty="0">
                <a:cs typeface="+mn-ea"/>
                <a:sym typeface="+mn-lt"/>
              </a:rPr>
              <a:t>Solution</a:t>
            </a:r>
            <a:endParaRPr lang="en-US" altLang="zh-CN" sz="2400" b="1" dirty="0"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b="1" dirty="0">
                <a:cs typeface="+mn-ea"/>
                <a:sym typeface="+mn-lt"/>
              </a:rPr>
              <a:t>Implementation</a:t>
            </a:r>
            <a:endParaRPr lang="en-US" altLang="zh-CN" sz="2400" b="1" dirty="0"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b="1" dirty="0">
                <a:cs typeface="+mn-ea"/>
                <a:sym typeface="+mn-lt"/>
              </a:rPr>
              <a:t>Revenue analysis</a:t>
            </a:r>
            <a:endParaRPr lang="en-US" altLang="zh-CN" sz="2400" b="1" dirty="0"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b="1" dirty="0">
                <a:cs typeface="+mn-ea"/>
                <a:sym typeface="+mn-lt"/>
              </a:rPr>
              <a:t>Budget, return analysis</a:t>
            </a:r>
            <a:endParaRPr lang="en-US" altLang="zh-CN" sz="2400" b="1" dirty="0"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b="1" dirty="0"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b="1" dirty="0">
                <a:cs typeface="+mn-ea"/>
                <a:sym typeface="+mn-lt"/>
              </a:rPr>
              <a:t>Team introduction</a:t>
            </a:r>
            <a:endParaRPr lang="en-US" altLang="zh-CN" sz="2400" b="1" dirty="0"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b="1" dirty="0">
                <a:cs typeface="+mn-ea"/>
                <a:sym typeface="+mn-lt"/>
              </a:rPr>
              <a:t>Conclusion</a:t>
            </a:r>
            <a:endParaRPr lang="zh-CN" altLang="en-US" sz="2400" b="1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Revenue analysis
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图表 31"/>
          <p:cNvGraphicFramePr/>
          <p:nvPr/>
        </p:nvGraphicFramePr>
        <p:xfrm>
          <a:off x="4142105" y="1505585"/>
          <a:ext cx="5149850" cy="36537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0" name="Freeform 1640"/>
          <p:cNvSpPr>
            <a:spLocks noEditPoints="1"/>
          </p:cNvSpPr>
          <p:nvPr/>
        </p:nvSpPr>
        <p:spPr bwMode="auto">
          <a:xfrm>
            <a:off x="2598322" y="3055565"/>
            <a:ext cx="715881" cy="454746"/>
          </a:xfrm>
          <a:custGeom>
            <a:avLst/>
            <a:gdLst>
              <a:gd name="T0" fmla="*/ 168 w 180"/>
              <a:gd name="T1" fmla="*/ 0 h 114"/>
              <a:gd name="T2" fmla="*/ 12 w 180"/>
              <a:gd name="T3" fmla="*/ 0 h 114"/>
              <a:gd name="T4" fmla="*/ 0 w 180"/>
              <a:gd name="T5" fmla="*/ 12 h 114"/>
              <a:gd name="T6" fmla="*/ 0 w 180"/>
              <a:gd name="T7" fmla="*/ 90 h 114"/>
              <a:gd name="T8" fmla="*/ 12 w 180"/>
              <a:gd name="T9" fmla="*/ 102 h 114"/>
              <a:gd name="T10" fmla="*/ 78 w 180"/>
              <a:gd name="T11" fmla="*/ 102 h 114"/>
              <a:gd name="T12" fmla="*/ 78 w 180"/>
              <a:gd name="T13" fmla="*/ 108 h 114"/>
              <a:gd name="T14" fmla="*/ 66 w 180"/>
              <a:gd name="T15" fmla="*/ 108 h 114"/>
              <a:gd name="T16" fmla="*/ 60 w 180"/>
              <a:gd name="T17" fmla="*/ 114 h 114"/>
              <a:gd name="T18" fmla="*/ 120 w 180"/>
              <a:gd name="T19" fmla="*/ 114 h 114"/>
              <a:gd name="T20" fmla="*/ 114 w 180"/>
              <a:gd name="T21" fmla="*/ 108 h 114"/>
              <a:gd name="T22" fmla="*/ 102 w 180"/>
              <a:gd name="T23" fmla="*/ 108 h 114"/>
              <a:gd name="T24" fmla="*/ 102 w 180"/>
              <a:gd name="T25" fmla="*/ 102 h 114"/>
              <a:gd name="T26" fmla="*/ 168 w 180"/>
              <a:gd name="T27" fmla="*/ 102 h 114"/>
              <a:gd name="T28" fmla="*/ 180 w 180"/>
              <a:gd name="T29" fmla="*/ 90 h 114"/>
              <a:gd name="T30" fmla="*/ 180 w 180"/>
              <a:gd name="T31" fmla="*/ 12 h 114"/>
              <a:gd name="T32" fmla="*/ 168 w 180"/>
              <a:gd name="T33" fmla="*/ 0 h 114"/>
              <a:gd name="T34" fmla="*/ 174 w 180"/>
              <a:gd name="T35" fmla="*/ 90 h 114"/>
              <a:gd name="T36" fmla="*/ 168 w 180"/>
              <a:gd name="T37" fmla="*/ 96 h 114"/>
              <a:gd name="T38" fmla="*/ 12 w 180"/>
              <a:gd name="T39" fmla="*/ 96 h 114"/>
              <a:gd name="T40" fmla="*/ 6 w 180"/>
              <a:gd name="T41" fmla="*/ 90 h 114"/>
              <a:gd name="T42" fmla="*/ 6 w 180"/>
              <a:gd name="T43" fmla="*/ 12 h 114"/>
              <a:gd name="T44" fmla="*/ 12 w 180"/>
              <a:gd name="T45" fmla="*/ 6 h 114"/>
              <a:gd name="T46" fmla="*/ 168 w 180"/>
              <a:gd name="T47" fmla="*/ 6 h 114"/>
              <a:gd name="T48" fmla="*/ 174 w 180"/>
              <a:gd name="T49" fmla="*/ 12 h 114"/>
              <a:gd name="T50" fmla="*/ 174 w 180"/>
              <a:gd name="T51" fmla="*/ 9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80" h="114">
                <a:moveTo>
                  <a:pt x="168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7"/>
                  <a:pt x="5" y="102"/>
                  <a:pt x="12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78" y="108"/>
                  <a:pt x="78" y="108"/>
                  <a:pt x="78" y="108"/>
                </a:cubicBezTo>
                <a:cubicBezTo>
                  <a:pt x="66" y="108"/>
                  <a:pt x="66" y="108"/>
                  <a:pt x="66" y="108"/>
                </a:cubicBezTo>
                <a:cubicBezTo>
                  <a:pt x="60" y="108"/>
                  <a:pt x="60" y="114"/>
                  <a:pt x="60" y="114"/>
                </a:cubicBezTo>
                <a:cubicBezTo>
                  <a:pt x="120" y="114"/>
                  <a:pt x="120" y="114"/>
                  <a:pt x="120" y="114"/>
                </a:cubicBezTo>
                <a:cubicBezTo>
                  <a:pt x="120" y="108"/>
                  <a:pt x="114" y="108"/>
                  <a:pt x="114" y="108"/>
                </a:cubicBezTo>
                <a:cubicBezTo>
                  <a:pt x="102" y="108"/>
                  <a:pt x="102" y="108"/>
                  <a:pt x="102" y="108"/>
                </a:cubicBezTo>
                <a:cubicBezTo>
                  <a:pt x="102" y="102"/>
                  <a:pt x="102" y="102"/>
                  <a:pt x="102" y="102"/>
                </a:cubicBezTo>
                <a:cubicBezTo>
                  <a:pt x="168" y="102"/>
                  <a:pt x="168" y="102"/>
                  <a:pt x="168" y="102"/>
                </a:cubicBezTo>
                <a:cubicBezTo>
                  <a:pt x="175" y="102"/>
                  <a:pt x="180" y="97"/>
                  <a:pt x="180" y="90"/>
                </a:cubicBezTo>
                <a:cubicBezTo>
                  <a:pt x="180" y="12"/>
                  <a:pt x="180" y="12"/>
                  <a:pt x="180" y="12"/>
                </a:cubicBezTo>
                <a:cubicBezTo>
                  <a:pt x="180" y="5"/>
                  <a:pt x="175" y="0"/>
                  <a:pt x="168" y="0"/>
                </a:cubicBezTo>
                <a:moveTo>
                  <a:pt x="174" y="90"/>
                </a:moveTo>
                <a:cubicBezTo>
                  <a:pt x="174" y="93"/>
                  <a:pt x="171" y="96"/>
                  <a:pt x="168" y="96"/>
                </a:cubicBezTo>
                <a:cubicBezTo>
                  <a:pt x="12" y="96"/>
                  <a:pt x="12" y="96"/>
                  <a:pt x="12" y="96"/>
                </a:cubicBezTo>
                <a:cubicBezTo>
                  <a:pt x="9" y="96"/>
                  <a:pt x="6" y="93"/>
                  <a:pt x="6" y="90"/>
                </a:cubicBezTo>
                <a:cubicBezTo>
                  <a:pt x="6" y="12"/>
                  <a:pt x="6" y="12"/>
                  <a:pt x="6" y="12"/>
                </a:cubicBezTo>
                <a:cubicBezTo>
                  <a:pt x="6" y="9"/>
                  <a:pt x="9" y="6"/>
                  <a:pt x="12" y="6"/>
                </a:cubicBezTo>
                <a:cubicBezTo>
                  <a:pt x="168" y="6"/>
                  <a:pt x="168" y="6"/>
                  <a:pt x="168" y="6"/>
                </a:cubicBezTo>
                <a:cubicBezTo>
                  <a:pt x="171" y="6"/>
                  <a:pt x="174" y="9"/>
                  <a:pt x="174" y="12"/>
                </a:cubicBezTo>
                <a:lnTo>
                  <a:pt x="174" y="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059576" y="1346335"/>
            <a:ext cx="3883776" cy="3777381"/>
            <a:chOff x="107" y="1262"/>
            <a:chExt cx="6518" cy="6341"/>
          </a:xfrm>
        </p:grpSpPr>
        <p:grpSp>
          <p:nvGrpSpPr>
            <p:cNvPr id="3" name="组合 2"/>
            <p:cNvGrpSpPr/>
            <p:nvPr/>
          </p:nvGrpSpPr>
          <p:grpSpPr>
            <a:xfrm>
              <a:off x="955" y="2120"/>
              <a:ext cx="5670" cy="5483"/>
              <a:chOff x="9980" y="4466"/>
              <a:chExt cx="5670" cy="5483"/>
            </a:xfrm>
          </p:grpSpPr>
          <p:sp>
            <p:nvSpPr>
              <p:cNvPr id="37" name="文本框 14"/>
              <p:cNvSpPr txBox="1"/>
              <p:nvPr/>
            </p:nvSpPr>
            <p:spPr>
              <a:xfrm>
                <a:off x="9980" y="5227"/>
                <a:ext cx="3725" cy="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b="1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charset="0"/>
                    <a:ea typeface="微软雅黑" panose="020B0503020204020204" pitchFamily="34" charset="-122"/>
                    <a:cs typeface="Tahoma" panose="020B0604030504040204" charset="0"/>
                  </a:rPr>
                  <a:t>Revenue from APP</a:t>
                </a:r>
                <a:r>
                  <a:rPr lang="zh-CN" altLang="en-US" sz="1600" b="1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charset="0"/>
                    <a:ea typeface="微软雅黑" panose="020B0503020204020204" pitchFamily="34" charset="-122"/>
                    <a:cs typeface="Tahoma" panose="020B0604030504040204" charset="0"/>
                  </a:rPr>
                  <a:t> </a:t>
                </a:r>
                <a:endParaRPr lang="en-US" altLang="zh-CN" sz="1600" b="1" dirty="0">
                  <a:solidFill>
                    <a:schemeClr val="bg1">
                      <a:lumMod val="65000"/>
                    </a:schemeClr>
                  </a:solidFill>
                  <a:latin typeface="Tahoma" panose="020B0604030504040204" charset="0"/>
                  <a:ea typeface="微软雅黑" panose="020B0503020204020204" pitchFamily="34" charset="-122"/>
                  <a:cs typeface="Tahoma" panose="020B0604030504040204" charset="0"/>
                </a:endParaRPr>
              </a:p>
            </p:txBody>
          </p:sp>
          <p:sp>
            <p:nvSpPr>
              <p:cNvPr id="40" name="文本框 17"/>
              <p:cNvSpPr txBox="1"/>
              <p:nvPr/>
            </p:nvSpPr>
            <p:spPr>
              <a:xfrm>
                <a:off x="13896" y="4466"/>
                <a:ext cx="1754" cy="1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4000" b="1" dirty="0">
                    <a:gradFill>
                      <a:gsLst>
                        <a:gs pos="0">
                          <a:srgbClr val="4875D8"/>
                        </a:gs>
                        <a:gs pos="30789">
                          <a:srgbClr val="7AAAE8"/>
                        </a:gs>
                        <a:gs pos="72165">
                          <a:srgbClr val="75BDEA"/>
                        </a:gs>
                        <a:gs pos="100000">
                          <a:srgbClr val="81E0F1"/>
                        </a:gs>
                      </a:gsLst>
                      <a:lin ang="5400000" scaled="0"/>
                    </a:gradFill>
                    <a:latin typeface="Agency FB" panose="020B0503020202020204" pitchFamily="34" charset="0"/>
                    <a:ea typeface="微软雅黑" panose="020B0503020204020204" pitchFamily="34" charset="-122"/>
                  </a:rPr>
                  <a:t>82%</a:t>
                </a:r>
                <a:endParaRPr lang="zh-CN" altLang="en-US" sz="4000" b="1" dirty="0">
                  <a:gradFill>
                    <a:gsLst>
                      <a:gs pos="0">
                        <a:srgbClr val="4875D8"/>
                      </a:gs>
                      <a:gs pos="30789">
                        <a:srgbClr val="7AAAE8"/>
                      </a:gs>
                      <a:gs pos="72165">
                        <a:srgbClr val="75BDEA"/>
                      </a:gs>
                      <a:gs pos="100000">
                        <a:srgbClr val="81E0F1"/>
                      </a:gs>
                    </a:gsLst>
                    <a:lin ang="5400000" scaled="0"/>
                  </a:gradFill>
                  <a:latin typeface="Agency FB" panose="020B0503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128"/>
              <p:cNvSpPr/>
              <p:nvPr/>
            </p:nvSpPr>
            <p:spPr bwMode="auto">
              <a:xfrm>
                <a:off x="10147" y="5331"/>
                <a:ext cx="373" cy="370"/>
              </a:xfrm>
              <a:custGeom>
                <a:avLst/>
                <a:gdLst>
                  <a:gd name="T0" fmla="*/ 49 w 76"/>
                  <a:gd name="T1" fmla="*/ 49 h 76"/>
                  <a:gd name="T2" fmla="*/ 47 w 76"/>
                  <a:gd name="T3" fmla="*/ 39 h 76"/>
                  <a:gd name="T4" fmla="*/ 55 w 76"/>
                  <a:gd name="T5" fmla="*/ 19 h 76"/>
                  <a:gd name="T6" fmla="*/ 38 w 76"/>
                  <a:gd name="T7" fmla="*/ 0 h 76"/>
                  <a:gd name="T8" fmla="*/ 21 w 76"/>
                  <a:gd name="T9" fmla="*/ 19 h 76"/>
                  <a:gd name="T10" fmla="*/ 29 w 76"/>
                  <a:gd name="T11" fmla="*/ 39 h 76"/>
                  <a:gd name="T12" fmla="*/ 29 w 76"/>
                  <a:gd name="T13" fmla="*/ 39 h 76"/>
                  <a:gd name="T14" fmla="*/ 27 w 76"/>
                  <a:gd name="T15" fmla="*/ 49 h 76"/>
                  <a:gd name="T16" fmla="*/ 0 w 76"/>
                  <a:gd name="T17" fmla="*/ 67 h 76"/>
                  <a:gd name="T18" fmla="*/ 38 w 76"/>
                  <a:gd name="T19" fmla="*/ 76 h 76"/>
                  <a:gd name="T20" fmla="*/ 76 w 76"/>
                  <a:gd name="T21" fmla="*/ 67 h 76"/>
                  <a:gd name="T22" fmla="*/ 49 w 76"/>
                  <a:gd name="T23" fmla="*/ 4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76">
                    <a:moveTo>
                      <a:pt x="49" y="49"/>
                    </a:moveTo>
                    <a:cubicBezTo>
                      <a:pt x="45" y="48"/>
                      <a:pt x="43" y="42"/>
                      <a:pt x="47" y="39"/>
                    </a:cubicBezTo>
                    <a:cubicBezTo>
                      <a:pt x="52" y="34"/>
                      <a:pt x="55" y="27"/>
                      <a:pt x="55" y="19"/>
                    </a:cubicBezTo>
                    <a:cubicBezTo>
                      <a:pt x="55" y="7"/>
                      <a:pt x="47" y="0"/>
                      <a:pt x="38" y="0"/>
                    </a:cubicBezTo>
                    <a:cubicBezTo>
                      <a:pt x="29" y="0"/>
                      <a:pt x="21" y="7"/>
                      <a:pt x="21" y="19"/>
                    </a:cubicBezTo>
                    <a:cubicBezTo>
                      <a:pt x="21" y="27"/>
                      <a:pt x="24" y="34"/>
                      <a:pt x="29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33" y="42"/>
                      <a:pt x="31" y="48"/>
                      <a:pt x="27" y="49"/>
                    </a:cubicBezTo>
                    <a:cubicBezTo>
                      <a:pt x="11" y="52"/>
                      <a:pt x="0" y="60"/>
                      <a:pt x="0" y="67"/>
                    </a:cubicBezTo>
                    <a:cubicBezTo>
                      <a:pt x="0" y="74"/>
                      <a:pt x="17" y="76"/>
                      <a:pt x="38" y="76"/>
                    </a:cubicBezTo>
                    <a:cubicBezTo>
                      <a:pt x="59" y="76"/>
                      <a:pt x="76" y="74"/>
                      <a:pt x="76" y="67"/>
                    </a:cubicBezTo>
                    <a:cubicBezTo>
                      <a:pt x="76" y="60"/>
                      <a:pt x="65" y="52"/>
                      <a:pt x="49" y="49"/>
                    </a:cubicBezTo>
                    <a:close/>
                  </a:path>
                </a:pathLst>
              </a:custGeom>
              <a:noFill/>
              <a:ln w="5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文本框 25"/>
              <p:cNvSpPr txBox="1"/>
              <p:nvPr/>
            </p:nvSpPr>
            <p:spPr>
              <a:xfrm>
                <a:off x="9981" y="5999"/>
                <a:ext cx="5512" cy="3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b="1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charset="0"/>
                    <a:ea typeface="微软雅黑" panose="020B0503020204020204" pitchFamily="34" charset="-122"/>
                    <a:cs typeface="Tahoma" panose="020B0604030504040204" charset="0"/>
                  </a:rPr>
                  <a:t>Cooperation with Education institutions</a:t>
                </a:r>
                <a:endParaRPr lang="zh-CN" altLang="en-US" sz="1400" b="1" dirty="0">
                  <a:solidFill>
                    <a:schemeClr val="bg1">
                      <a:lumMod val="65000"/>
                    </a:schemeClr>
                  </a:solidFill>
                  <a:latin typeface="Tahoma" panose="020B0604030504040204" charset="0"/>
                  <a:ea typeface="微软雅黑" panose="020B0503020204020204" pitchFamily="34" charset="-122"/>
                  <a:cs typeface="Tahoma" panose="020B060403050404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b="1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charset="0"/>
                    <a:ea typeface="微软雅黑" panose="020B0503020204020204" pitchFamily="34" charset="-122"/>
                    <a:cs typeface="Tahoma" panose="020B0604030504040204" charset="0"/>
                  </a:rPr>
                  <a:t>Cooperation with </a:t>
                </a:r>
                <a:r>
                  <a:rPr lang="zh-CN" altLang="en-US" sz="1400" b="1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charset="0"/>
                    <a:ea typeface="微软雅黑" panose="020B0503020204020204" pitchFamily="34" charset="-122"/>
                    <a:cs typeface="Tahoma" panose="020B0604030504040204" charset="0"/>
                  </a:rPr>
                  <a:t>career consulting firm</a:t>
                </a:r>
                <a:endParaRPr lang="zh-CN" altLang="en-US" sz="1400" b="1" dirty="0">
                  <a:solidFill>
                    <a:schemeClr val="bg1">
                      <a:lumMod val="65000"/>
                    </a:schemeClr>
                  </a:solidFill>
                  <a:latin typeface="Tahoma" panose="020B0604030504040204" charset="0"/>
                  <a:ea typeface="微软雅黑" panose="020B0503020204020204" pitchFamily="34" charset="-122"/>
                  <a:cs typeface="Tahoma" panose="020B0604030504040204" charset="0"/>
                </a:endParaRPr>
              </a:p>
              <a:p>
                <a:pPr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altLang="zh-CN" sz="1400" b="1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charset="0"/>
                    <a:ea typeface="微软雅黑" panose="020B0503020204020204" pitchFamily="34" charset="-122"/>
                    <a:cs typeface="Tahoma" panose="020B0604030504040204" charset="0"/>
                  </a:rPr>
                  <a:t>Form of revenue</a:t>
                </a:r>
                <a:r>
                  <a:rPr lang="zh-CN" altLang="en-US" sz="1400" b="1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charset="0"/>
                    <a:ea typeface="微软雅黑" panose="020B0503020204020204" pitchFamily="34" charset="-122"/>
                    <a:cs typeface="Tahoma" panose="020B0604030504040204" charset="0"/>
                  </a:rPr>
                  <a:t>：</a:t>
                </a:r>
                <a:endParaRPr lang="zh-CN" altLang="en-US" sz="1400" b="1" dirty="0">
                  <a:solidFill>
                    <a:schemeClr val="bg1">
                      <a:lumMod val="65000"/>
                    </a:schemeClr>
                  </a:solidFill>
                  <a:latin typeface="Tahoma" panose="020B0604030504040204" charset="0"/>
                  <a:ea typeface="微软雅黑" panose="020B0503020204020204" pitchFamily="34" charset="-122"/>
                  <a:cs typeface="Tahoma" panose="020B060403050404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b="1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charset="0"/>
                    <a:ea typeface="微软雅黑" panose="020B0503020204020204" pitchFamily="34" charset="-122"/>
                    <a:cs typeface="Tahoma" panose="020B0604030504040204" charset="0"/>
                  </a:rPr>
                  <a:t>Advertising</a:t>
                </a:r>
                <a:endParaRPr lang="en-US" altLang="zh-CN" sz="1400" b="1" dirty="0">
                  <a:solidFill>
                    <a:schemeClr val="bg1">
                      <a:lumMod val="65000"/>
                    </a:schemeClr>
                  </a:solidFill>
                  <a:latin typeface="Tahoma" panose="020B0604030504040204" charset="0"/>
                  <a:ea typeface="微软雅黑" panose="020B0503020204020204" pitchFamily="34" charset="-122"/>
                  <a:cs typeface="Tahoma" panose="020B060403050404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b="1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charset="0"/>
                    <a:ea typeface="微软雅黑" panose="020B0503020204020204" pitchFamily="34" charset="-122"/>
                    <a:cs typeface="Tahoma" panose="020B0604030504040204" charset="0"/>
                  </a:rPr>
                  <a:t>Commission fee</a:t>
                </a:r>
                <a:endParaRPr lang="zh-CN" altLang="en-US" sz="1400" b="1" dirty="0">
                  <a:solidFill>
                    <a:schemeClr val="bg1">
                      <a:lumMod val="65000"/>
                    </a:schemeClr>
                  </a:solidFill>
                  <a:latin typeface="Tahoma" panose="020B0604030504040204" charset="0"/>
                  <a:ea typeface="微软雅黑" panose="020B0503020204020204" pitchFamily="34" charset="-122"/>
                  <a:cs typeface="Tahoma" panose="020B0604030504040204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07" y="1262"/>
              <a:ext cx="1670" cy="1885"/>
              <a:chOff x="2808" y="6056"/>
              <a:chExt cx="1670" cy="1885"/>
            </a:xfrm>
          </p:grpSpPr>
          <p:sp>
            <p:nvSpPr>
              <p:cNvPr id="25" name="Freeform 5"/>
              <p:cNvSpPr/>
              <p:nvPr/>
            </p:nvSpPr>
            <p:spPr bwMode="auto">
              <a:xfrm rot="5400000" flipH="1">
                <a:off x="2700" y="6163"/>
                <a:ext cx="1885" cy="1670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A6A6A6"/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2949" y="6406"/>
                <a:ext cx="1528" cy="1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  <a:latin typeface="Tahoma" panose="020B0604030504040204" charset="0"/>
                    <a:ea typeface="微软雅黑" panose="020B0503020204020204" pitchFamily="34" charset="-122"/>
                    <a:cs typeface="Tahoma" panose="020B0604030504040204" charset="0"/>
                  </a:rPr>
                  <a:t>APP</a:t>
                </a:r>
                <a:r>
                  <a:rPr lang="zh-CN" altLang="en-US" sz="2000" b="1" dirty="0">
                    <a:solidFill>
                      <a:schemeClr val="bg1"/>
                    </a:solidFill>
                    <a:latin typeface="Tahoma" panose="020B0604030504040204" charset="0"/>
                    <a:ea typeface="微软雅黑" panose="020B0503020204020204" pitchFamily="34" charset="-122"/>
                    <a:cs typeface="Tahoma" panose="020B0604030504040204" charset="0"/>
                  </a:rPr>
                  <a:t>：</a:t>
                </a:r>
                <a:r>
                  <a:rPr lang="en-US" altLang="zh-CN" sz="2000" b="1" dirty="0">
                    <a:solidFill>
                      <a:schemeClr val="bg1"/>
                    </a:solidFill>
                    <a:latin typeface="Tahoma" panose="020B0604030504040204" charset="0"/>
                    <a:ea typeface="微软雅黑" panose="020B0503020204020204" pitchFamily="34" charset="-122"/>
                    <a:cs typeface="Tahoma" panose="020B0604030504040204" charset="0"/>
                  </a:rPr>
                  <a:t>To B</a:t>
                </a:r>
                <a:endParaRPr lang="en-US" altLang="zh-CN" sz="2000" b="1" dirty="0">
                  <a:solidFill>
                    <a:schemeClr val="bg1"/>
                  </a:solidFill>
                  <a:latin typeface="Tahoma" panose="020B0604030504040204" charset="0"/>
                  <a:ea typeface="微软雅黑" panose="020B0503020204020204" pitchFamily="34" charset="-122"/>
                  <a:cs typeface="Tahoma" panose="020B0604030504040204" charset="0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8385175" y="1920263"/>
            <a:ext cx="3806825" cy="3143423"/>
            <a:chOff x="10147" y="4532"/>
            <a:chExt cx="6303" cy="5285"/>
          </a:xfrm>
        </p:grpSpPr>
        <p:sp>
          <p:nvSpPr>
            <p:cNvPr id="17" name="文本框 14"/>
            <p:cNvSpPr txBox="1"/>
            <p:nvPr/>
          </p:nvSpPr>
          <p:spPr>
            <a:xfrm>
              <a:off x="10968" y="5129"/>
              <a:ext cx="3663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bg1">
                      <a:lumMod val="65000"/>
                    </a:schemeClr>
                  </a:solidFill>
                  <a:latin typeface="Tahoma" panose="020B0604030504040204" charset="0"/>
                  <a:ea typeface="微软雅黑" panose="020B0503020204020204" pitchFamily="34" charset="-122"/>
                  <a:cs typeface="Tahoma" panose="020B0604030504040204" charset="0"/>
                </a:rPr>
                <a:t>Revenue from APP</a:t>
              </a:r>
              <a:r>
                <a:rPr lang="zh-CN" altLang="en-US" sz="1600" b="1" dirty="0">
                  <a:solidFill>
                    <a:schemeClr val="bg1">
                      <a:lumMod val="65000"/>
                    </a:schemeClr>
                  </a:solidFill>
                  <a:latin typeface="Tahoma" panose="020B0604030504040204" charset="0"/>
                  <a:ea typeface="微软雅黑" panose="020B0503020204020204" pitchFamily="34" charset="-122"/>
                  <a:cs typeface="Tahoma" panose="020B0604030504040204" charset="0"/>
                </a:rPr>
                <a:t> </a:t>
              </a:r>
              <a:endParaRPr lang="en-US" altLang="zh-CN" sz="1600" b="1" dirty="0">
                <a:solidFill>
                  <a:schemeClr val="bg1">
                    <a:lumMod val="65000"/>
                  </a:schemeClr>
                </a:solidFill>
                <a:latin typeface="Tahoma" panose="020B0604030504040204" charset="0"/>
                <a:ea typeface="微软雅黑" panose="020B0503020204020204" pitchFamily="34" charset="-122"/>
                <a:cs typeface="Tahoma" panose="020B060403050404020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377" y="4532"/>
              <a:ext cx="1754" cy="1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4000" b="1" dirty="0">
                  <a:gradFill>
                    <a:gsLst>
                      <a:gs pos="0">
                        <a:srgbClr val="4875D8"/>
                      </a:gs>
                      <a:gs pos="30789">
                        <a:srgbClr val="7AAAE8"/>
                      </a:gs>
                      <a:gs pos="72165">
                        <a:srgbClr val="75BDEA"/>
                      </a:gs>
                      <a:gs pos="100000">
                        <a:srgbClr val="81E0F1"/>
                      </a:gs>
                    </a:gsLst>
                    <a:lin ang="5400000" scaled="0"/>
                  </a:gradFill>
                  <a:latin typeface="Agency FB" panose="020B0503020202020204" pitchFamily="34" charset="0"/>
                  <a:ea typeface="微软雅黑" panose="020B0503020204020204" pitchFamily="34" charset="-122"/>
                </a:rPr>
                <a:t>14%</a:t>
              </a:r>
              <a:endParaRPr lang="zh-CN" altLang="en-US" sz="4000" b="1" dirty="0">
                <a:gradFill>
                  <a:gsLst>
                    <a:gs pos="0">
                      <a:srgbClr val="4875D8"/>
                    </a:gs>
                    <a:gs pos="30789">
                      <a:srgbClr val="7AAAE8"/>
                    </a:gs>
                    <a:gs pos="72165">
                      <a:srgbClr val="75BDEA"/>
                    </a:gs>
                    <a:gs pos="100000">
                      <a:srgbClr val="81E0F1"/>
                    </a:gs>
                  </a:gsLst>
                  <a:lin ang="5400000" scaled="0"/>
                </a:gra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28"/>
            <p:cNvSpPr/>
            <p:nvPr/>
          </p:nvSpPr>
          <p:spPr bwMode="auto">
            <a:xfrm>
              <a:off x="10147" y="5331"/>
              <a:ext cx="373" cy="370"/>
            </a:xfrm>
            <a:custGeom>
              <a:avLst/>
              <a:gdLst>
                <a:gd name="T0" fmla="*/ 49 w 76"/>
                <a:gd name="T1" fmla="*/ 49 h 76"/>
                <a:gd name="T2" fmla="*/ 47 w 76"/>
                <a:gd name="T3" fmla="*/ 39 h 76"/>
                <a:gd name="T4" fmla="*/ 55 w 76"/>
                <a:gd name="T5" fmla="*/ 19 h 76"/>
                <a:gd name="T6" fmla="*/ 38 w 76"/>
                <a:gd name="T7" fmla="*/ 0 h 76"/>
                <a:gd name="T8" fmla="*/ 21 w 76"/>
                <a:gd name="T9" fmla="*/ 19 h 76"/>
                <a:gd name="T10" fmla="*/ 29 w 76"/>
                <a:gd name="T11" fmla="*/ 39 h 76"/>
                <a:gd name="T12" fmla="*/ 29 w 76"/>
                <a:gd name="T13" fmla="*/ 39 h 76"/>
                <a:gd name="T14" fmla="*/ 27 w 76"/>
                <a:gd name="T15" fmla="*/ 49 h 76"/>
                <a:gd name="T16" fmla="*/ 0 w 76"/>
                <a:gd name="T17" fmla="*/ 67 h 76"/>
                <a:gd name="T18" fmla="*/ 38 w 76"/>
                <a:gd name="T19" fmla="*/ 76 h 76"/>
                <a:gd name="T20" fmla="*/ 76 w 76"/>
                <a:gd name="T21" fmla="*/ 67 h 76"/>
                <a:gd name="T22" fmla="*/ 49 w 76"/>
                <a:gd name="T23" fmla="*/ 4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76">
                  <a:moveTo>
                    <a:pt x="49" y="49"/>
                  </a:moveTo>
                  <a:cubicBezTo>
                    <a:pt x="45" y="48"/>
                    <a:pt x="43" y="42"/>
                    <a:pt x="47" y="39"/>
                  </a:cubicBezTo>
                  <a:cubicBezTo>
                    <a:pt x="52" y="34"/>
                    <a:pt x="55" y="27"/>
                    <a:pt x="55" y="19"/>
                  </a:cubicBezTo>
                  <a:cubicBezTo>
                    <a:pt x="55" y="7"/>
                    <a:pt x="47" y="0"/>
                    <a:pt x="38" y="0"/>
                  </a:cubicBezTo>
                  <a:cubicBezTo>
                    <a:pt x="29" y="0"/>
                    <a:pt x="21" y="7"/>
                    <a:pt x="21" y="19"/>
                  </a:cubicBezTo>
                  <a:cubicBezTo>
                    <a:pt x="21" y="27"/>
                    <a:pt x="24" y="34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3" y="42"/>
                    <a:pt x="31" y="48"/>
                    <a:pt x="27" y="49"/>
                  </a:cubicBezTo>
                  <a:cubicBezTo>
                    <a:pt x="11" y="52"/>
                    <a:pt x="0" y="60"/>
                    <a:pt x="0" y="67"/>
                  </a:cubicBezTo>
                  <a:cubicBezTo>
                    <a:pt x="0" y="74"/>
                    <a:pt x="17" y="76"/>
                    <a:pt x="38" y="76"/>
                  </a:cubicBezTo>
                  <a:cubicBezTo>
                    <a:pt x="59" y="76"/>
                    <a:pt x="76" y="74"/>
                    <a:pt x="76" y="67"/>
                  </a:cubicBezTo>
                  <a:cubicBezTo>
                    <a:pt x="76" y="60"/>
                    <a:pt x="65" y="52"/>
                    <a:pt x="49" y="49"/>
                  </a:cubicBezTo>
                  <a:close/>
                </a:path>
              </a:pathLst>
            </a:custGeom>
            <a:noFill/>
            <a:ln w="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25"/>
            <p:cNvSpPr txBox="1"/>
            <p:nvPr/>
          </p:nvSpPr>
          <p:spPr>
            <a:xfrm>
              <a:off x="10729" y="5860"/>
              <a:ext cx="5721" cy="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b="1" dirty="0">
                  <a:solidFill>
                    <a:schemeClr val="bg1">
                      <a:lumMod val="65000"/>
                    </a:schemeClr>
                  </a:solidFill>
                  <a:latin typeface="Tahoma" panose="020B0604030504040204" charset="0"/>
                  <a:ea typeface="微软雅黑" panose="020B0503020204020204" pitchFamily="34" charset="-122"/>
                  <a:cs typeface="Tahoma" panose="020B0604030504040204" charset="0"/>
                </a:rPr>
                <a:t>APP users' purchase of personal career planning report</a:t>
              </a:r>
              <a:endParaRPr lang="zh-CN" altLang="en-US" sz="1400" b="1" dirty="0">
                <a:solidFill>
                  <a:schemeClr val="bg1">
                    <a:lumMod val="65000"/>
                  </a:schemeClr>
                </a:solidFill>
                <a:latin typeface="Tahoma" panose="020B0604030504040204" charset="0"/>
                <a:ea typeface="微软雅黑" panose="020B0503020204020204" pitchFamily="34" charset="-122"/>
                <a:cs typeface="Tahoma" panose="020B060403050404020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sz="1400" b="1" dirty="0">
                  <a:solidFill>
                    <a:schemeClr val="bg1">
                      <a:lumMod val="65000"/>
                    </a:schemeClr>
                  </a:solidFill>
                  <a:latin typeface="Tahoma" panose="020B0604030504040204" charset="0"/>
                  <a:ea typeface="微软雅黑" panose="020B0503020204020204" pitchFamily="34" charset="-122"/>
                  <a:cs typeface="Tahoma" panose="020B0604030504040204" charset="0"/>
                </a:rPr>
                <a:t>APP users' purchase of job details</a:t>
              </a:r>
              <a:endParaRPr sz="1400" b="1" dirty="0">
                <a:solidFill>
                  <a:schemeClr val="bg1">
                    <a:lumMod val="65000"/>
                  </a:schemeClr>
                </a:solidFill>
                <a:latin typeface="Tahoma" panose="020B0604030504040204" charset="0"/>
                <a:ea typeface="微软雅黑" panose="020B0503020204020204" pitchFamily="34" charset="-122"/>
                <a:cs typeface="Tahoma" panose="020B060403050404020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sz="1400" b="1" dirty="0">
                  <a:solidFill>
                    <a:schemeClr val="bg1">
                      <a:lumMod val="65000"/>
                    </a:schemeClr>
                  </a:solidFill>
                  <a:latin typeface="Tahoma" panose="020B0604030504040204" charset="0"/>
                  <a:ea typeface="微软雅黑" panose="020B0503020204020204" pitchFamily="34" charset="-122"/>
                  <a:cs typeface="Tahoma" panose="020B0604030504040204" charset="0"/>
                </a:rPr>
                <a:t>APP users' purchase of internal promotion planning projects in the enterprise</a:t>
              </a:r>
              <a:endParaRPr sz="1400" b="1" dirty="0">
                <a:solidFill>
                  <a:schemeClr val="bg1">
                    <a:lumMod val="65000"/>
                  </a:schemeClr>
                </a:solidFill>
                <a:latin typeface="Tahoma" panose="020B0604030504040204" charset="0"/>
                <a:ea typeface="微软雅黑" panose="020B0503020204020204" pitchFamily="34" charset="-122"/>
                <a:cs typeface="Tahoma" panose="020B0604030504040204" charset="0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/>
        </p:nvSpPr>
        <p:spPr>
          <a:xfrm>
            <a:off x="1678305" y="880110"/>
            <a:ext cx="9885045" cy="4375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Revenue analysis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Freeform 5"/>
          <p:cNvSpPr/>
          <p:nvPr/>
        </p:nvSpPr>
        <p:spPr bwMode="auto">
          <a:xfrm rot="5400000" flipH="1">
            <a:off x="8350885" y="1377315"/>
            <a:ext cx="1057275" cy="99504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70A0E5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528685" y="1505585"/>
            <a:ext cx="8483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Tahoma" panose="020B0604030504040204" charset="0"/>
                <a:ea typeface="微软雅黑" panose="020B0503020204020204" pitchFamily="34" charset="-122"/>
                <a:cs typeface="Tahoma" panose="020B0604030504040204" charset="0"/>
              </a:rPr>
              <a:t>APP</a:t>
            </a:r>
            <a:r>
              <a:rPr lang="zh-CN" altLang="en-US" sz="2000" b="1" dirty="0">
                <a:solidFill>
                  <a:schemeClr val="bg1"/>
                </a:solidFill>
                <a:latin typeface="Tahoma" panose="020B0604030504040204" charset="0"/>
                <a:ea typeface="微软雅黑" panose="020B0503020204020204" pitchFamily="34" charset="-122"/>
                <a:cs typeface="Tahoma" panose="020B0604030504040204" charset="0"/>
              </a:rPr>
              <a:t>：</a:t>
            </a:r>
            <a:endParaRPr lang="zh-CN" altLang="en-US" sz="2000" b="1" dirty="0">
              <a:solidFill>
                <a:schemeClr val="bg1"/>
              </a:solidFill>
              <a:latin typeface="Tahoma" panose="020B0604030504040204" charset="0"/>
              <a:ea typeface="微软雅黑" panose="020B0503020204020204" pitchFamily="34" charset="-122"/>
              <a:cs typeface="Tahoma" panose="020B0604030504040204" charset="0"/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latin typeface="Tahoma" panose="020B0604030504040204" charset="0"/>
                <a:ea typeface="微软雅黑" panose="020B0503020204020204" pitchFamily="34" charset="-122"/>
                <a:cs typeface="Tahoma" panose="020B0604030504040204" charset="0"/>
              </a:rPr>
              <a:t>To C</a:t>
            </a:r>
            <a:endParaRPr lang="en-US" altLang="zh-CN" sz="2000" b="1" dirty="0">
              <a:solidFill>
                <a:schemeClr val="bg1"/>
              </a:solidFill>
              <a:latin typeface="Tahoma" panose="020B0604030504040204" charset="0"/>
              <a:ea typeface="微软雅黑" panose="020B0503020204020204" pitchFamily="34" charset="-122"/>
              <a:cs typeface="Tahoma" panose="020B060403050404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975600" y="4711065"/>
            <a:ext cx="957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Tahoma" panose="020B0604030504040204" charset="0"/>
                <a:ea typeface="微软雅黑" panose="020B0503020204020204" pitchFamily="34" charset="-122"/>
                <a:cs typeface="Tahoma" panose="020B0604030504040204" charset="0"/>
              </a:rPr>
              <a:t>GAME</a:t>
            </a:r>
            <a:endParaRPr lang="en-US" altLang="zh-CN" sz="2000" b="1" dirty="0">
              <a:solidFill>
                <a:schemeClr val="bg1"/>
              </a:solidFill>
              <a:latin typeface="Tahoma" panose="020B0604030504040204" charset="0"/>
              <a:ea typeface="微软雅黑" panose="020B0503020204020204" pitchFamily="34" charset="-122"/>
              <a:cs typeface="Tahoma" panose="020B060403050404020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870700" y="3329940"/>
            <a:ext cx="38100" cy="16002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6870700" y="2098040"/>
            <a:ext cx="1104900" cy="1219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直接连接符 29"/>
          <p:cNvCxnSpPr/>
          <p:nvPr/>
        </p:nvCxnSpPr>
        <p:spPr>
          <a:xfrm flipV="1">
            <a:off x="6845300" y="2771140"/>
            <a:ext cx="1536700" cy="558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678305" y="880110"/>
            <a:ext cx="9885045" cy="437515"/>
          </a:xfrm>
        </p:spPr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Revenue analysis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2" name="图表 1"/>
          <p:cNvGraphicFramePr/>
          <p:nvPr/>
        </p:nvGraphicFramePr>
        <p:xfrm>
          <a:off x="1080135" y="1452880"/>
          <a:ext cx="11118850" cy="2513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" name="图表 4"/>
          <p:cNvGraphicFramePr/>
          <p:nvPr/>
        </p:nvGraphicFramePr>
        <p:xfrm>
          <a:off x="1506855" y="3966845"/>
          <a:ext cx="9884410" cy="2559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budget, Financing plan, return analysis</a:t>
            </a:r>
            <a:br>
              <a:rPr lang="en-US" altLang="zh-CN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
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678305" y="880110"/>
            <a:ext cx="9885045" cy="437515"/>
          </a:xfrm>
        </p:spPr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Budget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819275" y="1317625"/>
            <a:ext cx="8873490" cy="4275455"/>
            <a:chOff x="2820" y="2034"/>
            <a:chExt cx="13974" cy="6733"/>
          </a:xfrm>
        </p:grpSpPr>
        <p:graphicFrame>
          <p:nvGraphicFramePr>
            <p:cNvPr id="32" name="图表 31"/>
            <p:cNvGraphicFramePr/>
            <p:nvPr/>
          </p:nvGraphicFramePr>
          <p:xfrm>
            <a:off x="5391" y="2034"/>
            <a:ext cx="9513" cy="67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99" name="KSO_Shape"/>
            <p:cNvSpPr/>
            <p:nvPr/>
          </p:nvSpPr>
          <p:spPr>
            <a:xfrm>
              <a:off x="2820" y="2927"/>
              <a:ext cx="4215" cy="1729"/>
            </a:xfrm>
            <a:prstGeom prst="wedgeEllipseCallout">
              <a:avLst>
                <a:gd name="adj1" fmla="val 46324"/>
                <a:gd name="adj2" fmla="val 58040"/>
              </a:avLst>
            </a:prstGeom>
            <a:solidFill>
              <a:srgbClr val="6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Tahoma" panose="020B0604030504040204" charset="0"/>
                  <a:ea typeface="微软雅黑" panose="020B0503020204020204" pitchFamily="34" charset="-122"/>
                  <a:cs typeface="Tahoma" panose="020B0604030504040204" charset="0"/>
                  <a:sym typeface="+mn-ea"/>
                </a:rPr>
                <a:t>Department of Human Resource</a:t>
              </a:r>
              <a:r>
                <a:rPr lang="zh-CN" altLang="en-US" sz="1600" b="1" dirty="0">
                  <a:solidFill>
                    <a:schemeClr val="bg1"/>
                  </a:solidFill>
                  <a:latin typeface="Tahoma" panose="020B0604030504040204" charset="0"/>
                  <a:ea typeface="微软雅黑" panose="020B0503020204020204" pitchFamily="34" charset="-122"/>
                  <a:cs typeface="Tahoma" panose="020B0604030504040204" charset="0"/>
                  <a:sym typeface="+mn-ea"/>
                </a:rPr>
                <a:t> </a:t>
              </a:r>
              <a:endParaRPr lang="zh-CN" altLang="en-US" sz="1600" b="1" dirty="0">
                <a:solidFill>
                  <a:schemeClr val="bg1"/>
                </a:solidFill>
                <a:latin typeface="Tahoma" panose="020B0604030504040204" charset="0"/>
                <a:ea typeface="微软雅黑" panose="020B0503020204020204" pitchFamily="34" charset="-122"/>
                <a:cs typeface="Tahoma" panose="020B0604030504040204" charset="0"/>
                <a:sym typeface="+mn-ea"/>
              </a:endParaRPr>
            </a:p>
          </p:txBody>
        </p:sp>
        <p:sp>
          <p:nvSpPr>
            <p:cNvPr id="98" name="KSO_Shape"/>
            <p:cNvSpPr/>
            <p:nvPr/>
          </p:nvSpPr>
          <p:spPr>
            <a:xfrm>
              <a:off x="13140" y="2632"/>
              <a:ext cx="3654" cy="1331"/>
            </a:xfrm>
            <a:prstGeom prst="wedgeEllipseCallout">
              <a:avLst>
                <a:gd name="adj1" fmla="val -54745"/>
                <a:gd name="adj2" fmla="val 41091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Tahoma" panose="020B0604030504040204" charset="0"/>
                  <a:ea typeface="微软雅黑" panose="020B0503020204020204" pitchFamily="34" charset="-122"/>
                  <a:cs typeface="Tahoma" panose="020B0604030504040204" charset="0"/>
                  <a:sym typeface="+mn-ea"/>
                </a:rPr>
                <a:t>Marketing</a:t>
              </a:r>
              <a:r>
                <a:rPr lang="zh-CN" altLang="en-US" sz="1600" b="1" dirty="0">
                  <a:solidFill>
                    <a:schemeClr val="bg1"/>
                  </a:solidFill>
                  <a:latin typeface="Tahoma" panose="020B0604030504040204" charset="0"/>
                  <a:ea typeface="微软雅黑" panose="020B0503020204020204" pitchFamily="34" charset="-122"/>
                  <a:cs typeface="Tahoma" panose="020B0604030504040204" charset="0"/>
                  <a:sym typeface="+mn-ea"/>
                </a:rPr>
                <a:t> </a:t>
              </a:r>
              <a:r>
                <a:rPr lang="en-US" altLang="zh-CN" sz="1600" b="1" dirty="0">
                  <a:solidFill>
                    <a:schemeClr val="bg1"/>
                  </a:solidFill>
                  <a:latin typeface="Tahoma" panose="020B0604030504040204" charset="0"/>
                  <a:ea typeface="微软雅黑" panose="020B0503020204020204" pitchFamily="34" charset="-122"/>
                  <a:cs typeface="Tahoma" panose="020B0604030504040204" charset="0"/>
                  <a:sym typeface="+mn-ea"/>
                </a:rPr>
                <a:t>D</a:t>
              </a:r>
              <a:r>
                <a:rPr lang="zh-CN" altLang="en-US" sz="1600" b="1" dirty="0">
                  <a:solidFill>
                    <a:schemeClr val="bg1"/>
                  </a:solidFill>
                  <a:latin typeface="Tahoma" panose="020B0604030504040204" charset="0"/>
                  <a:ea typeface="微软雅黑" panose="020B0503020204020204" pitchFamily="34" charset="-122"/>
                  <a:cs typeface="Tahoma" panose="020B0604030504040204" charset="0"/>
                  <a:sym typeface="+mn-ea"/>
                </a:rPr>
                <a:t>epartment </a:t>
              </a:r>
              <a:endParaRPr lang="zh-CN" altLang="en-US" sz="1600" b="1" dirty="0">
                <a:solidFill>
                  <a:schemeClr val="bg1"/>
                </a:solidFill>
                <a:latin typeface="Tahoma" panose="020B0604030504040204" charset="0"/>
                <a:ea typeface="微软雅黑" panose="020B0503020204020204" pitchFamily="34" charset="-122"/>
                <a:cs typeface="Tahoma" panose="020B0604030504040204" charset="0"/>
              </a:endParaRPr>
            </a:p>
          </p:txBody>
        </p:sp>
        <p:sp>
          <p:nvSpPr>
            <p:cNvPr id="5" name="KSO_Shape"/>
            <p:cNvSpPr/>
            <p:nvPr/>
          </p:nvSpPr>
          <p:spPr>
            <a:xfrm>
              <a:off x="13444" y="5733"/>
              <a:ext cx="3350" cy="1304"/>
            </a:xfrm>
            <a:prstGeom prst="wedgeEllipseCallout">
              <a:avLst>
                <a:gd name="adj1" fmla="val -58456"/>
                <a:gd name="adj2" fmla="val -37139"/>
              </a:avLst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Tahoma" panose="020B0604030504040204" charset="0"/>
                  <a:ea typeface="微软雅黑" panose="020B0503020204020204" pitchFamily="34" charset="-122"/>
                  <a:cs typeface="Tahoma" panose="020B0604030504040204" charset="0"/>
                  <a:sym typeface="+mn-ea"/>
                </a:rPr>
                <a:t>Technology</a:t>
              </a:r>
              <a:r>
                <a:rPr lang="zh-CN" altLang="en-US" sz="1600" b="1" dirty="0">
                  <a:solidFill>
                    <a:schemeClr val="bg1"/>
                  </a:solidFill>
                  <a:latin typeface="Tahoma" panose="020B0604030504040204" charset="0"/>
                  <a:ea typeface="微软雅黑" panose="020B0503020204020204" pitchFamily="34" charset="-122"/>
                  <a:cs typeface="Tahoma" panose="020B0604030504040204" charset="0"/>
                  <a:sym typeface="+mn-ea"/>
                </a:rPr>
                <a:t> </a:t>
              </a:r>
              <a:r>
                <a:rPr lang="en-US" altLang="zh-CN" sz="1600" b="1" dirty="0">
                  <a:solidFill>
                    <a:schemeClr val="bg1"/>
                  </a:solidFill>
                  <a:latin typeface="Tahoma" panose="020B0604030504040204" charset="0"/>
                  <a:ea typeface="微软雅黑" panose="020B0503020204020204" pitchFamily="34" charset="-122"/>
                  <a:cs typeface="Tahoma" panose="020B0604030504040204" charset="0"/>
                  <a:sym typeface="+mn-ea"/>
                </a:rPr>
                <a:t>D</a:t>
              </a:r>
              <a:r>
                <a:rPr lang="zh-CN" altLang="en-US" sz="1600" b="1" dirty="0">
                  <a:solidFill>
                    <a:schemeClr val="bg1"/>
                  </a:solidFill>
                  <a:latin typeface="Tahoma" panose="020B0604030504040204" charset="0"/>
                  <a:ea typeface="微软雅黑" panose="020B0503020204020204" pitchFamily="34" charset="-122"/>
                  <a:cs typeface="Tahoma" panose="020B0604030504040204" charset="0"/>
                  <a:sym typeface="+mn-ea"/>
                </a:rPr>
                <a:t>epartment </a:t>
              </a:r>
              <a:endParaRPr lang="zh-CN" altLang="en-US" sz="1600" b="1" dirty="0">
                <a:solidFill>
                  <a:schemeClr val="bg1"/>
                </a:solidFill>
                <a:latin typeface="Tahoma" panose="020B0604030504040204" charset="0"/>
                <a:ea typeface="微软雅黑" panose="020B0503020204020204" pitchFamily="34" charset="-122"/>
                <a:cs typeface="Tahoma" panose="020B0604030504040204" charset="0"/>
              </a:endParaRPr>
            </a:p>
          </p:txBody>
        </p:sp>
      </p:grp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884045" y="5455285"/>
            <a:ext cx="8424545" cy="548640"/>
          </a:xfrm>
        </p:spPr>
        <p:txBody>
          <a:bodyPr>
            <a:no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cs typeface="+mn-ea"/>
                <a:sym typeface="+mn-lt"/>
              </a:rPr>
              <a:t>Note</a:t>
            </a:r>
            <a:r>
              <a:rPr lang="zh-CN" altLang="en-US" sz="2000" dirty="0">
                <a:cs typeface="+mn-ea"/>
                <a:sym typeface="+mn-lt"/>
              </a:rPr>
              <a:t>：</a:t>
            </a:r>
            <a:r>
              <a:rPr lang="en-US" altLang="zh-CN" sz="2000" dirty="0">
                <a:cs typeface="+mn-ea"/>
                <a:sym typeface="+mn-lt"/>
              </a:rPr>
              <a:t>the first years' expenses is Logistics Department is zero.</a:t>
            </a:r>
            <a:endParaRPr lang="en-US" altLang="zh-CN" sz="2000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09420" y="895985"/>
            <a:ext cx="9885045" cy="437515"/>
          </a:xfrm>
        </p:spPr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Return analysis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1100455" y="1851025"/>
          <a:ext cx="5426710" cy="3553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7" name="图表 6"/>
          <p:cNvGraphicFramePr/>
          <p:nvPr/>
        </p:nvGraphicFramePr>
        <p:xfrm>
          <a:off x="6683375" y="1850390"/>
          <a:ext cx="5509895" cy="3554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Team introduction
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7035" y="746125"/>
            <a:ext cx="3563620" cy="566420"/>
          </a:xfrm>
        </p:spPr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Our start-up team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1585" y="1616710"/>
            <a:ext cx="9689465" cy="4232910"/>
          </a:xfrm>
        </p:spPr>
        <p:txBody>
          <a:bodyPr/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cs typeface="+mn-ea"/>
                <a:sym typeface="+mn-lt"/>
              </a:rPr>
              <a:t>Student of Instructional Technology and Media, </a:t>
            </a:r>
            <a:r>
              <a:rPr lang="en-US" altLang="zh-CN" sz="1800" b="1" dirty="0">
                <a:cs typeface="+mn-ea"/>
                <a:sym typeface="+mn-lt"/>
              </a:rPr>
              <a:t>Columbia University</a:t>
            </a:r>
            <a:endParaRPr lang="en-US" altLang="zh-CN" sz="1800" b="1" dirty="0">
              <a:cs typeface="+mn-ea"/>
              <a:sym typeface="+mn-lt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cs typeface="+mn-ea"/>
                <a:sym typeface="+mn-lt"/>
              </a:rPr>
              <a:t>Student of Innovation and Entrepreneurship, </a:t>
            </a:r>
            <a:r>
              <a:rPr lang="en-US" altLang="zh-CN" sz="1800" b="1" dirty="0">
                <a:cs typeface="+mn-ea"/>
                <a:sym typeface="+mn-lt"/>
              </a:rPr>
              <a:t>University of London</a:t>
            </a:r>
            <a:endParaRPr lang="en-US" altLang="zh-CN" sz="1800" b="1" dirty="0">
              <a:cs typeface="+mn-ea"/>
              <a:sym typeface="+mn-lt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cs typeface="+mn-ea"/>
                <a:sym typeface="+mn-lt"/>
              </a:rPr>
              <a:t>A </a:t>
            </a:r>
            <a:r>
              <a:rPr lang="en-US" altLang="zh-CN" sz="1800" b="1" dirty="0">
                <a:cs typeface="+mn-ea"/>
                <a:sym typeface="+mn-lt"/>
              </a:rPr>
              <a:t>startup founder</a:t>
            </a:r>
            <a:r>
              <a:rPr lang="en-US" altLang="zh-CN" sz="1800" dirty="0">
                <a:cs typeface="+mn-ea"/>
                <a:sym typeface="+mn-lt"/>
              </a:rPr>
              <a:t> who manages more than 30 people</a:t>
            </a:r>
            <a:endParaRPr lang="en-US" altLang="zh-CN" sz="1800" dirty="0">
              <a:cs typeface="+mn-ea"/>
              <a:sym typeface="+mn-lt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cs typeface="+mn-ea"/>
                <a:sym typeface="+mn-lt"/>
              </a:rPr>
              <a:t>Jiangsu Merit Student, National Scholarship, Liverpool Admission Scholarship, Academic Excellence Scholarship, Meritorious Winners of Mathematical Contest in Modeling.</a:t>
            </a:r>
            <a:endParaRPr lang="en-US" altLang="zh-CN" sz="1800" dirty="0">
              <a:cs typeface="+mn-ea"/>
              <a:sym typeface="+mn-lt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cs typeface="+mn-ea"/>
                <a:sym typeface="+mn-lt"/>
              </a:rPr>
              <a:t>Third Prize in Enactus World Cup China Division, National Top 16 in PWC enterprise innovation CSR, the Second Prize in SSC CHINA.</a:t>
            </a:r>
            <a:endParaRPr lang="en-US" altLang="zh-CN" sz="1800" dirty="0">
              <a:cs typeface="+mn-ea"/>
              <a:sym typeface="+mn-lt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cs typeface="+mn-ea"/>
                <a:sym typeface="+mn-lt"/>
              </a:rPr>
              <a:t>Technical group per capita apply for 7 invention patents, with mini program building experience and web page building experience.</a:t>
            </a:r>
            <a:endParaRPr lang="en-US" altLang="zh-CN" sz="1800" dirty="0">
              <a:cs typeface="+mn-ea"/>
              <a:sym typeface="+mn-lt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cs typeface="+mn-ea"/>
                <a:sym typeface="+mn-lt"/>
              </a:rPr>
              <a:t>Three students' stories have been posted in the Public account of XJTLU</a:t>
            </a:r>
            <a:endParaRPr lang="en-US" altLang="zh-CN" sz="1800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文本框 15"/>
          <p:cNvSpPr txBox="1"/>
          <p:nvPr/>
        </p:nvSpPr>
        <p:spPr>
          <a:xfrm>
            <a:off x="1530985" y="732790"/>
            <a:ext cx="9558020" cy="5530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sz="30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Introduction to team members - Technical Group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48659" name="Text Placeholder 33"/>
          <p:cNvSpPr txBox="1"/>
          <p:nvPr/>
        </p:nvSpPr>
        <p:spPr>
          <a:xfrm>
            <a:off x="969010" y="4185285"/>
            <a:ext cx="1955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1219200">
              <a:lnSpc>
                <a:spcPct val="150000"/>
              </a:lnSpc>
              <a:spcBef>
                <a:spcPct val="20000"/>
              </a:spcBef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AU" sz="1800" dirty="0">
                <a:latin typeface="+mn-lt"/>
                <a:ea typeface="+mn-ea"/>
                <a:cs typeface="+mn-ea"/>
                <a:sym typeface="+mn-lt"/>
              </a:rPr>
              <a:t>D</a:t>
            </a:r>
            <a:r>
              <a:rPr lang="en-US" altLang="zh-CN" sz="1800" dirty="0" err="1">
                <a:latin typeface="+mn-lt"/>
                <a:ea typeface="+mn-ea"/>
                <a:cs typeface="+mn-ea"/>
                <a:sym typeface="+mn-lt"/>
              </a:rPr>
              <a:t>equn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 Teng</a:t>
            </a:r>
            <a:endParaRPr lang="en-AU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48661" name="TextBox 20"/>
          <p:cNvSpPr txBox="1"/>
          <p:nvPr/>
        </p:nvSpPr>
        <p:spPr>
          <a:xfrm>
            <a:off x="1299675" y="4525892"/>
            <a:ext cx="1219292" cy="291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>
              <a:lnSpc>
                <a:spcPct val="150000"/>
              </a:lnSpc>
              <a:spcBef>
                <a:spcPct val="20000"/>
              </a:spcBef>
            </a:pPr>
            <a:r>
              <a:rPr lang="en-US" altLang="zh-CN" sz="1000" dirty="0">
                <a:solidFill>
                  <a:srgbClr val="54578E"/>
                </a:solidFill>
                <a:cs typeface="+mn-ea"/>
                <a:sym typeface="+mn-lt"/>
              </a:rPr>
              <a:t>Person</a:t>
            </a:r>
            <a:r>
              <a:rPr lang="zh-CN" altLang="en-US" sz="1000" dirty="0">
                <a:solidFill>
                  <a:srgbClr val="54578E"/>
                </a:solidFill>
                <a:cs typeface="+mn-ea"/>
                <a:sym typeface="+mn-lt"/>
              </a:rPr>
              <a:t> </a:t>
            </a:r>
            <a:r>
              <a:rPr lang="en-US" altLang="zh-CN" sz="1000" dirty="0">
                <a:solidFill>
                  <a:srgbClr val="54578E"/>
                </a:solidFill>
                <a:cs typeface="+mn-ea"/>
                <a:sym typeface="+mn-lt"/>
              </a:rPr>
              <a:t>in</a:t>
            </a:r>
            <a:r>
              <a:rPr lang="zh-CN" altLang="en-US" sz="1000" dirty="0">
                <a:solidFill>
                  <a:srgbClr val="54578E"/>
                </a:solidFill>
                <a:cs typeface="+mn-ea"/>
                <a:sym typeface="+mn-lt"/>
              </a:rPr>
              <a:t> </a:t>
            </a:r>
            <a:r>
              <a:rPr lang="en-US" altLang="zh-CN" sz="1000" dirty="0">
                <a:solidFill>
                  <a:srgbClr val="54578E"/>
                </a:solidFill>
                <a:cs typeface="+mn-ea"/>
                <a:sym typeface="+mn-lt"/>
              </a:rPr>
              <a:t>Charge</a:t>
            </a:r>
            <a:endParaRPr lang="en-US" altLang="zh-CN" sz="900" dirty="0">
              <a:solidFill>
                <a:srgbClr val="54578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145731" name="直接连接符 19"/>
          <p:cNvCxnSpPr/>
          <p:nvPr/>
        </p:nvCxnSpPr>
        <p:spPr>
          <a:xfrm>
            <a:off x="1208151" y="4706772"/>
            <a:ext cx="12355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2" name="直接连接符 20"/>
          <p:cNvCxnSpPr/>
          <p:nvPr/>
        </p:nvCxnSpPr>
        <p:spPr>
          <a:xfrm>
            <a:off x="2430497" y="4706772"/>
            <a:ext cx="12355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62" name="Text Placeholder 33"/>
          <p:cNvSpPr txBox="1"/>
          <p:nvPr/>
        </p:nvSpPr>
        <p:spPr>
          <a:xfrm>
            <a:off x="3429786" y="4199017"/>
            <a:ext cx="142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1219200">
              <a:lnSpc>
                <a:spcPct val="150000"/>
              </a:lnSpc>
              <a:spcBef>
                <a:spcPct val="20000"/>
              </a:spcBef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Jia Zhang</a:t>
            </a:r>
            <a:endParaRPr lang="en-AU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48664" name="TextBox 20"/>
          <p:cNvSpPr txBox="1"/>
          <p:nvPr/>
        </p:nvSpPr>
        <p:spPr>
          <a:xfrm>
            <a:off x="3524184" y="4525892"/>
            <a:ext cx="1219292" cy="295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>
              <a:lnSpc>
                <a:spcPct val="150000"/>
              </a:lnSpc>
              <a:spcBef>
                <a:spcPct val="20000"/>
              </a:spcBef>
            </a:pPr>
            <a:r>
              <a:rPr lang="en-US" altLang="zh-CN" sz="1000" dirty="0">
                <a:solidFill>
                  <a:srgbClr val="54578E"/>
                </a:solidFill>
                <a:latin typeface="+mn-lt"/>
                <a:ea typeface="+mn-ea"/>
                <a:cs typeface="+mn-ea"/>
                <a:sym typeface="+mn-lt"/>
              </a:rPr>
              <a:t>Product</a:t>
            </a:r>
            <a:endParaRPr lang="en-US" altLang="zh-CN" sz="1000" dirty="0">
              <a:solidFill>
                <a:srgbClr val="54578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145733" name="直接连接符 24"/>
          <p:cNvCxnSpPr/>
          <p:nvPr/>
        </p:nvCxnSpPr>
        <p:spPr>
          <a:xfrm>
            <a:off x="3536838" y="4706772"/>
            <a:ext cx="12355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4" name="直接连接符 25"/>
          <p:cNvCxnSpPr/>
          <p:nvPr/>
        </p:nvCxnSpPr>
        <p:spPr>
          <a:xfrm>
            <a:off x="4536828" y="4706772"/>
            <a:ext cx="12355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65" name="Text Placeholder 33"/>
          <p:cNvSpPr txBox="1"/>
          <p:nvPr/>
        </p:nvSpPr>
        <p:spPr>
          <a:xfrm>
            <a:off x="5387340" y="4199255"/>
            <a:ext cx="1882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1219200">
              <a:lnSpc>
                <a:spcPct val="150000"/>
              </a:lnSpc>
              <a:spcBef>
                <a:spcPct val="20000"/>
              </a:spcBef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800" dirty="0" err="1">
                <a:latin typeface="+mn-lt"/>
                <a:ea typeface="+mn-ea"/>
                <a:cs typeface="+mn-ea"/>
                <a:sym typeface="+mn-lt"/>
              </a:rPr>
              <a:t>Juncheng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 Liu</a:t>
            </a:r>
            <a:endParaRPr lang="en-AU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48667" name="TextBox 20"/>
          <p:cNvSpPr txBox="1"/>
          <p:nvPr/>
        </p:nvSpPr>
        <p:spPr>
          <a:xfrm>
            <a:off x="5658232" y="4520137"/>
            <a:ext cx="1219292" cy="295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>
              <a:lnSpc>
                <a:spcPct val="150000"/>
              </a:lnSpc>
              <a:spcBef>
                <a:spcPct val="20000"/>
              </a:spcBef>
            </a:pPr>
            <a:r>
              <a:rPr lang="en-US" altLang="zh-CN" sz="1000" dirty="0">
                <a:solidFill>
                  <a:srgbClr val="54578E"/>
                </a:solidFill>
                <a:latin typeface="+mn-lt"/>
                <a:ea typeface="+mn-ea"/>
                <a:cs typeface="+mn-ea"/>
                <a:sym typeface="+mn-lt"/>
              </a:rPr>
              <a:t>UI</a:t>
            </a:r>
            <a:endParaRPr lang="en-US" altLang="zh-CN" sz="1000" dirty="0">
              <a:solidFill>
                <a:srgbClr val="54578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145735" name="直接连接符 29"/>
          <p:cNvCxnSpPr/>
          <p:nvPr/>
        </p:nvCxnSpPr>
        <p:spPr>
          <a:xfrm>
            <a:off x="5682160" y="4706772"/>
            <a:ext cx="12355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6" name="直接连接符 30"/>
          <p:cNvCxnSpPr/>
          <p:nvPr/>
        </p:nvCxnSpPr>
        <p:spPr>
          <a:xfrm>
            <a:off x="6682150" y="4706772"/>
            <a:ext cx="12355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68" name="Text Placeholder 33"/>
          <p:cNvSpPr txBox="1"/>
          <p:nvPr/>
        </p:nvSpPr>
        <p:spPr>
          <a:xfrm>
            <a:off x="7302500" y="4200525"/>
            <a:ext cx="2219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1219200">
              <a:lnSpc>
                <a:spcPct val="150000"/>
              </a:lnSpc>
              <a:spcBef>
                <a:spcPct val="20000"/>
              </a:spcBef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800" dirty="0" err="1">
                <a:latin typeface="+mn-lt"/>
                <a:ea typeface="+mn-ea"/>
                <a:cs typeface="+mn-ea"/>
                <a:sym typeface="+mn-lt"/>
              </a:rPr>
              <a:t>Tianshuo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 Yang</a:t>
            </a:r>
            <a:endParaRPr lang="en-AU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48670" name="TextBox 20"/>
          <p:cNvSpPr txBox="1"/>
          <p:nvPr/>
        </p:nvSpPr>
        <p:spPr>
          <a:xfrm>
            <a:off x="7786038" y="4537685"/>
            <a:ext cx="1219292" cy="295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>
              <a:lnSpc>
                <a:spcPct val="150000"/>
              </a:lnSpc>
              <a:spcBef>
                <a:spcPct val="20000"/>
              </a:spcBef>
            </a:pPr>
            <a:r>
              <a:rPr lang="en-US" altLang="zh-CN" sz="1000" dirty="0">
                <a:solidFill>
                  <a:srgbClr val="54578E"/>
                </a:solidFill>
                <a:cs typeface="+mn-ea"/>
                <a:sym typeface="+mn-lt"/>
              </a:rPr>
              <a:t>Backend</a:t>
            </a:r>
            <a:endParaRPr lang="en-US" altLang="zh-CN" sz="1000" dirty="0">
              <a:solidFill>
                <a:srgbClr val="54578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145737" name="直接连接符 34"/>
          <p:cNvCxnSpPr/>
          <p:nvPr/>
        </p:nvCxnSpPr>
        <p:spPr>
          <a:xfrm>
            <a:off x="7831599" y="4706772"/>
            <a:ext cx="12355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8" name="直接连接符 35"/>
          <p:cNvCxnSpPr/>
          <p:nvPr/>
        </p:nvCxnSpPr>
        <p:spPr>
          <a:xfrm>
            <a:off x="8831589" y="4706772"/>
            <a:ext cx="12355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71" name="Text Placeholder 33"/>
          <p:cNvSpPr txBox="1"/>
          <p:nvPr/>
        </p:nvSpPr>
        <p:spPr>
          <a:xfrm>
            <a:off x="9363710" y="4200525"/>
            <a:ext cx="2395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1219200">
              <a:lnSpc>
                <a:spcPct val="150000"/>
              </a:lnSpc>
              <a:spcBef>
                <a:spcPct val="20000"/>
              </a:spcBef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800" dirty="0" err="1">
                <a:latin typeface="+mn-lt"/>
                <a:ea typeface="+mn-ea"/>
                <a:cs typeface="+mn-ea"/>
                <a:sym typeface="+mn-lt"/>
              </a:rPr>
              <a:t>Chengrui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 Zhang</a:t>
            </a:r>
            <a:endParaRPr lang="en-AU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48673" name="TextBox 20"/>
          <p:cNvSpPr txBox="1"/>
          <p:nvPr/>
        </p:nvSpPr>
        <p:spPr>
          <a:xfrm>
            <a:off x="9951783" y="4542991"/>
            <a:ext cx="1219292" cy="295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>
              <a:lnSpc>
                <a:spcPct val="150000"/>
              </a:lnSpc>
              <a:spcBef>
                <a:spcPct val="20000"/>
              </a:spcBef>
            </a:pPr>
            <a:r>
              <a:rPr lang="en-US" altLang="zh-CN" sz="1000" dirty="0">
                <a:solidFill>
                  <a:srgbClr val="54578E"/>
                </a:solidFill>
                <a:latin typeface="+mn-lt"/>
                <a:ea typeface="+mn-ea"/>
                <a:cs typeface="+mn-ea"/>
                <a:sym typeface="+mn-lt"/>
              </a:rPr>
              <a:t>Model</a:t>
            </a:r>
            <a:endParaRPr lang="en-US" altLang="zh-CN" sz="900" dirty="0">
              <a:solidFill>
                <a:srgbClr val="54578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145739" name="直接连接符 39"/>
          <p:cNvCxnSpPr/>
          <p:nvPr/>
        </p:nvCxnSpPr>
        <p:spPr>
          <a:xfrm>
            <a:off x="9965169" y="4706772"/>
            <a:ext cx="12355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0" name="直接连接符 40"/>
          <p:cNvCxnSpPr/>
          <p:nvPr/>
        </p:nvCxnSpPr>
        <p:spPr>
          <a:xfrm>
            <a:off x="10965159" y="4706772"/>
            <a:ext cx="12355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2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806" y="1990486"/>
            <a:ext cx="1363612" cy="1802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3495833" y="1990485"/>
            <a:ext cx="1295400" cy="1802131"/>
          </a:xfrm>
          <a:prstGeom prst="rect">
            <a:avLst/>
          </a:prstGeom>
        </p:spPr>
      </p:pic>
      <p:pic>
        <p:nvPicPr>
          <p:cNvPr id="36" name="Picture 17"/>
          <p:cNvPicPr/>
          <p:nvPr/>
        </p:nvPicPr>
        <p:blipFill>
          <a:blip r:embed="rId3"/>
          <a:stretch>
            <a:fillRect/>
          </a:stretch>
        </p:blipFill>
        <p:spPr>
          <a:xfrm>
            <a:off x="5614178" y="2063512"/>
            <a:ext cx="1240492" cy="1729105"/>
          </a:xfrm>
          <a:prstGeom prst="rect">
            <a:avLst/>
          </a:prstGeom>
        </p:spPr>
      </p:pic>
      <p:pic>
        <p:nvPicPr>
          <p:cNvPr id="37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7719085" y="2163208"/>
            <a:ext cx="1285025" cy="1629409"/>
          </a:xfrm>
          <a:prstGeom prst="rect">
            <a:avLst/>
          </a:prstGeom>
        </p:spPr>
      </p:pic>
      <p:pic>
        <p:nvPicPr>
          <p:cNvPr id="38" name="Picture 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055" y="2163208"/>
            <a:ext cx="1303020" cy="162941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20"/>
          <p:cNvSpPr txBox="1"/>
          <p:nvPr/>
        </p:nvSpPr>
        <p:spPr>
          <a:xfrm>
            <a:off x="934375" y="4960040"/>
            <a:ext cx="22098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>
              <a:lnSpc>
                <a:spcPct val="150000"/>
              </a:lnSpc>
              <a:spcBef>
                <a:spcPct val="20000"/>
              </a:spcBef>
            </a:pP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Stanford AI and Algorithm Session
Scholarship for Academic </a:t>
            </a:r>
            <a:r>
              <a:rPr lang="en-US" altLang="zh-CN" sz="800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ExcellencE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XJTLU ,5%;
7 patents for inventions.
</a:t>
            </a:r>
            <a:endParaRPr lang="en-US" altLang="zh-CN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" name="TextBox 20"/>
          <p:cNvSpPr txBox="1"/>
          <p:nvPr/>
        </p:nvSpPr>
        <p:spPr>
          <a:xfrm>
            <a:off x="3144175" y="4960039"/>
            <a:ext cx="2024694" cy="649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>
              <a:lnSpc>
                <a:spcPct val="150000"/>
              </a:lnSpc>
              <a:spcBef>
                <a:spcPct val="20000"/>
              </a:spcBef>
            </a:pP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Task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UI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use case diagram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 defTabSz="1219200">
              <a:lnSpc>
                <a:spcPct val="150000"/>
              </a:lnSpc>
              <a:spcBef>
                <a:spcPct val="20000"/>
              </a:spcBef>
            </a:pP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Ability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Java,  C++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Adobe Premiere, Photoshop, 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Design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Paint</a:t>
            </a:r>
            <a:endParaRPr lang="en-US" altLang="zh-CN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1" name="TextBox 20"/>
          <p:cNvSpPr txBox="1"/>
          <p:nvPr/>
        </p:nvSpPr>
        <p:spPr>
          <a:xfrm>
            <a:off x="5330619" y="4960040"/>
            <a:ext cx="1828811" cy="830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50000"/>
              </a:lnSpc>
              <a:spcBef>
                <a:spcPct val="20000"/>
              </a:spcBef>
              <a:defRPr sz="8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Task</a:t>
            </a:r>
            <a:r>
              <a:rPr lang="zh-CN" altLang="en-US" dirty="0">
                <a:latin typeface="+mn-lt"/>
                <a:ea typeface="+mn-ea"/>
                <a:sym typeface="+mn-lt"/>
              </a:rPr>
              <a:t>：</a:t>
            </a:r>
            <a:r>
              <a:rPr lang="en-US" altLang="zh-CN" dirty="0">
                <a:latin typeface="+mn-lt"/>
                <a:ea typeface="+mn-ea"/>
                <a:sym typeface="+mn-lt"/>
              </a:rPr>
              <a:t>Website UI design</a:t>
            </a:r>
            <a:endParaRPr lang="zh-CN" altLang="en-US" dirty="0">
              <a:latin typeface="+mn-lt"/>
              <a:ea typeface="+mn-ea"/>
              <a:sym typeface="+mn-lt"/>
            </a:endParaRPr>
          </a:p>
          <a:p>
            <a:r>
              <a:rPr lang="en-US" altLang="zh-CN" dirty="0">
                <a:sym typeface="+mn-lt"/>
              </a:rPr>
              <a:t>Ability</a:t>
            </a:r>
            <a:r>
              <a:rPr lang="zh-CN" altLang="en-US" dirty="0">
                <a:latin typeface="+mn-lt"/>
                <a:ea typeface="+mn-ea"/>
                <a:sym typeface="+mn-lt"/>
              </a:rPr>
              <a:t>：</a:t>
            </a:r>
            <a:r>
              <a:rPr lang="en-US" altLang="zh-CN" dirty="0">
                <a:latin typeface="+mn-lt"/>
                <a:ea typeface="+mn-ea"/>
                <a:sym typeface="+mn-lt"/>
              </a:rPr>
              <a:t>Java, C++, Python, Adobe Premiere, Photoshop, </a:t>
            </a:r>
            <a:r>
              <a:rPr lang="en-US" altLang="zh-CN" dirty="0">
                <a:sym typeface="+mn-lt"/>
              </a:rPr>
              <a:t>UI</a:t>
            </a:r>
            <a:r>
              <a:rPr lang="zh-CN" altLang="en-US" dirty="0">
                <a:latin typeface="+mn-lt"/>
                <a:ea typeface="+mn-ea"/>
                <a:sym typeface="+mn-lt"/>
              </a:rPr>
              <a:t>，</a:t>
            </a:r>
            <a:r>
              <a:rPr lang="en-US" altLang="zh-CN" dirty="0">
                <a:latin typeface="+mn-lt"/>
                <a:ea typeface="+mn-ea"/>
                <a:sym typeface="+mn-lt"/>
              </a:rPr>
              <a:t>coding</a:t>
            </a:r>
            <a:r>
              <a:rPr lang="zh-CN" altLang="en-US" dirty="0">
                <a:latin typeface="+mn-lt"/>
                <a:ea typeface="+mn-ea"/>
                <a:sym typeface="+mn-lt"/>
              </a:rPr>
              <a:t>，</a:t>
            </a:r>
            <a:r>
              <a:rPr lang="en-US" altLang="zh-CN" dirty="0">
                <a:sym typeface="+mn-lt"/>
              </a:rPr>
              <a:t>filming editing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42" name="TextBox 20"/>
          <p:cNvSpPr txBox="1"/>
          <p:nvPr/>
        </p:nvSpPr>
        <p:spPr>
          <a:xfrm>
            <a:off x="7302439" y="4958119"/>
            <a:ext cx="2149440" cy="1249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50000"/>
              </a:lnSpc>
              <a:spcBef>
                <a:spcPct val="20000"/>
              </a:spcBef>
              <a:defRPr sz="8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sym typeface="+mn-lt"/>
              </a:rPr>
              <a:t>Java, Python, php</a:t>
            </a:r>
            <a:r>
              <a:rPr lang="zh-CN" altLang="en-US" dirty="0">
                <a:latin typeface="+mn-lt"/>
                <a:ea typeface="+mn-ea"/>
                <a:sym typeface="+mn-lt"/>
              </a:rPr>
              <a:t>，</a:t>
            </a:r>
            <a:r>
              <a:rPr lang="en-US" altLang="zh-CN" dirty="0" err="1">
                <a:latin typeface="+mn-lt"/>
                <a:ea typeface="+mn-ea"/>
                <a:sym typeface="+mn-lt"/>
              </a:rPr>
              <a:t>linux</a:t>
            </a:r>
            <a:r>
              <a:rPr lang="zh-CN" altLang="en-US" dirty="0">
                <a:latin typeface="+mn-lt"/>
                <a:ea typeface="+mn-ea"/>
                <a:sym typeface="+mn-lt"/>
              </a:rPr>
              <a:t>，</a:t>
            </a:r>
            <a:r>
              <a:rPr lang="en-US" altLang="zh-CN" dirty="0" err="1">
                <a:latin typeface="+mn-lt"/>
                <a:ea typeface="+mn-ea"/>
                <a:sym typeface="+mn-lt"/>
              </a:rPr>
              <a:t>thinkphp</a:t>
            </a:r>
            <a:r>
              <a:rPr lang="zh-CN" altLang="en-US" dirty="0">
                <a:latin typeface="+mn-lt"/>
                <a:ea typeface="+mn-ea"/>
                <a:sym typeface="+mn-lt"/>
              </a:rPr>
              <a:t>，</a:t>
            </a:r>
            <a:r>
              <a:rPr lang="en-US" altLang="zh-CN" dirty="0" err="1">
                <a:latin typeface="+mn-lt"/>
                <a:ea typeface="+mn-ea"/>
                <a:sym typeface="+mn-lt"/>
              </a:rPr>
              <a:t>vue</a:t>
            </a:r>
            <a:r>
              <a:rPr lang="en-US" altLang="zh-CN" dirty="0">
                <a:latin typeface="+mn-lt"/>
                <a:ea typeface="+mn-ea"/>
                <a:sym typeface="+mn-lt"/>
              </a:rPr>
              <a:t>,</a:t>
            </a:r>
            <a:endParaRPr lang="en-US" altLang="zh-CN" dirty="0">
              <a:latin typeface="+mn-lt"/>
              <a:ea typeface="+mn-ea"/>
              <a:sym typeface="+mn-lt"/>
            </a:endParaRPr>
          </a:p>
          <a:p>
            <a:r>
              <a:rPr lang="en-US" altLang="zh-CN" dirty="0">
                <a:latin typeface="+mn-lt"/>
                <a:ea typeface="+mn-ea"/>
                <a:sym typeface="+mn-lt"/>
              </a:rPr>
              <a:t>XJTLU blockchain application top 1</a:t>
            </a:r>
            <a:r>
              <a:rPr lang="zh-CN" altLang="en-US" dirty="0">
                <a:latin typeface="+mn-lt"/>
                <a:ea typeface="+mn-ea"/>
                <a:sym typeface="+mn-lt"/>
              </a:rPr>
              <a:t>，</a:t>
            </a:r>
            <a:r>
              <a:rPr lang="en-US" altLang="zh-CN" dirty="0">
                <a:latin typeface="+mn-lt"/>
                <a:ea typeface="+mn-ea"/>
                <a:sym typeface="+mn-lt"/>
              </a:rPr>
              <a:t>Humanity and technology award</a:t>
            </a:r>
            <a:endParaRPr lang="en-US" altLang="zh-CN" dirty="0">
              <a:latin typeface="+mn-lt"/>
              <a:ea typeface="+mn-ea"/>
              <a:sym typeface="+mn-lt"/>
            </a:endParaRPr>
          </a:p>
          <a:p>
            <a:r>
              <a:rPr lang="en-US" altLang="zh-CN" dirty="0" err="1">
                <a:latin typeface="+mn-lt"/>
                <a:ea typeface="+mn-ea"/>
                <a:sym typeface="+mn-lt"/>
              </a:rPr>
              <a:t>Liangu</a:t>
            </a:r>
            <a:r>
              <a:rPr lang="en-US" altLang="zh-CN" dirty="0">
                <a:latin typeface="+mn-lt"/>
                <a:ea typeface="+mn-ea"/>
                <a:sym typeface="+mn-lt"/>
              </a:rPr>
              <a:t> Blockchain application and innovation award</a:t>
            </a:r>
            <a:r>
              <a:rPr lang="zh-CN" altLang="en-US" dirty="0">
                <a:latin typeface="+mn-lt"/>
                <a:ea typeface="+mn-ea"/>
                <a:sym typeface="+mn-lt"/>
              </a:rPr>
              <a:t>（</a:t>
            </a:r>
            <a:r>
              <a:rPr lang="en-US" altLang="zh-CN" dirty="0">
                <a:latin typeface="+mn-lt"/>
                <a:ea typeface="+mn-ea"/>
                <a:sym typeface="+mn-lt"/>
              </a:rPr>
              <a:t>4</a:t>
            </a:r>
            <a:r>
              <a:rPr lang="zh-CN" altLang="en-US" dirty="0">
                <a:latin typeface="+mn-lt"/>
                <a:ea typeface="+mn-ea"/>
                <a:sym typeface="+mn-lt"/>
              </a:rPr>
              <a:t>％）</a:t>
            </a:r>
            <a:endParaRPr lang="en-US" altLang="zh-CN" dirty="0">
              <a:latin typeface="+mn-lt"/>
              <a:ea typeface="+mn-ea"/>
              <a:sym typeface="+mn-lt"/>
            </a:endParaRPr>
          </a:p>
          <a:p>
            <a:endParaRPr lang="en-US" altLang="zh-CN" dirty="0">
              <a:latin typeface="+mn-lt"/>
              <a:ea typeface="+mn-ea"/>
              <a:sym typeface="+mn-lt"/>
            </a:endParaRPr>
          </a:p>
        </p:txBody>
      </p:sp>
      <p:sp>
        <p:nvSpPr>
          <p:cNvPr id="43" name="TextBox 20"/>
          <p:cNvSpPr txBox="1"/>
          <p:nvPr/>
        </p:nvSpPr>
        <p:spPr>
          <a:xfrm>
            <a:off x="9613629" y="4960040"/>
            <a:ext cx="1828811" cy="649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50000"/>
              </a:lnSpc>
              <a:spcBef>
                <a:spcPct val="20000"/>
              </a:spcBef>
              <a:defRPr sz="8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sym typeface="+mn-lt"/>
              </a:rPr>
              <a:t>java, C++, </a:t>
            </a:r>
            <a:r>
              <a:rPr lang="en-US" altLang="zh-CN" dirty="0" err="1">
                <a:latin typeface="+mn-lt"/>
                <a:ea typeface="+mn-ea"/>
                <a:sym typeface="+mn-lt"/>
              </a:rPr>
              <a:t>mysql</a:t>
            </a:r>
            <a:r>
              <a:rPr lang="en-US" altLang="zh-CN" dirty="0">
                <a:latin typeface="+mn-lt"/>
                <a:ea typeface="+mn-ea"/>
                <a:sym typeface="+mn-lt"/>
              </a:rPr>
              <a:t>, </a:t>
            </a:r>
            <a:r>
              <a:rPr lang="en-US" altLang="zh-CN" dirty="0" err="1">
                <a:latin typeface="+mn-lt"/>
                <a:ea typeface="+mn-ea"/>
                <a:sym typeface="+mn-lt"/>
              </a:rPr>
              <a:t>mongodb</a:t>
            </a:r>
            <a:r>
              <a:rPr lang="en-US" altLang="zh-CN" dirty="0">
                <a:latin typeface="+mn-lt"/>
                <a:ea typeface="+mn-ea"/>
                <a:sym typeface="+mn-lt"/>
              </a:rPr>
              <a:t>, </a:t>
            </a:r>
            <a:r>
              <a:rPr lang="en-US" altLang="zh-CN" dirty="0" err="1">
                <a:latin typeface="+mn-lt"/>
                <a:ea typeface="+mn-ea"/>
                <a:sym typeface="+mn-lt"/>
              </a:rPr>
              <a:t>linux</a:t>
            </a:r>
            <a:r>
              <a:rPr lang="en-US" altLang="zh-CN" dirty="0">
                <a:latin typeface="+mn-lt"/>
                <a:ea typeface="+mn-ea"/>
                <a:sym typeface="+mn-lt"/>
              </a:rPr>
              <a:t>, Rust, node.js, </a:t>
            </a:r>
            <a:endParaRPr lang="en-US" altLang="zh-CN" dirty="0">
              <a:latin typeface="+mn-lt"/>
              <a:ea typeface="+mn-ea"/>
              <a:sym typeface="+mn-lt"/>
            </a:endParaRPr>
          </a:p>
          <a:p>
            <a:r>
              <a:rPr lang="en-US" altLang="zh-CN" dirty="0">
                <a:latin typeface="+mn-lt"/>
                <a:ea typeface="+mn-ea"/>
                <a:sym typeface="+mn-lt"/>
              </a:rPr>
              <a:t>2019 SURF Visual Track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Text Placeholder 33"/>
          <p:cNvSpPr txBox="1"/>
          <p:nvPr/>
        </p:nvSpPr>
        <p:spPr>
          <a:xfrm>
            <a:off x="1310254" y="2504403"/>
            <a:ext cx="142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1219200">
              <a:lnSpc>
                <a:spcPct val="150000"/>
              </a:lnSpc>
              <a:spcBef>
                <a:spcPct val="20000"/>
              </a:spcBef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800" dirty="0" err="1">
                <a:latin typeface="+mn-lt"/>
                <a:ea typeface="+mn-ea"/>
                <a:cs typeface="+mn-ea"/>
                <a:sym typeface="+mn-lt"/>
              </a:rPr>
              <a:t>Zhili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Zhao</a:t>
            </a:r>
            <a:endParaRPr lang="en-AU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48660" name="TextBox 20"/>
          <p:cNvSpPr txBox="1"/>
          <p:nvPr/>
        </p:nvSpPr>
        <p:spPr>
          <a:xfrm>
            <a:off x="892810" y="3132455"/>
            <a:ext cx="2476500" cy="643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>
              <a:lnSpc>
                <a:spcPct val="150000"/>
              </a:lnSpc>
              <a:spcBef>
                <a:spcPct val="20000"/>
              </a:spcBef>
            </a:pP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Company management experience of 30 people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capable with communication  ability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；</a:t>
            </a:r>
            <a:endParaRPr lang="en-US" altLang="zh-CN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 defTabSz="1219200">
              <a:lnSpc>
                <a:spcPct val="150000"/>
              </a:lnSpc>
              <a:spcBef>
                <a:spcPct val="20000"/>
              </a:spcBef>
            </a:pPr>
            <a:r>
              <a:rPr lang="en-US" altLang="zh-CN" sz="7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Innovation and competition Third prize</a:t>
            </a:r>
            <a:endParaRPr lang="en-US" altLang="zh-CN" sz="7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48661" name="TextBox 20"/>
          <p:cNvSpPr txBox="1"/>
          <p:nvPr/>
        </p:nvSpPr>
        <p:spPr>
          <a:xfrm>
            <a:off x="1404063" y="2840064"/>
            <a:ext cx="1219292" cy="291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>
              <a:lnSpc>
                <a:spcPct val="150000"/>
              </a:lnSpc>
              <a:spcBef>
                <a:spcPct val="20000"/>
              </a:spcBef>
            </a:pPr>
            <a:r>
              <a:rPr lang="en-US" altLang="zh-CN" sz="1000" dirty="0">
                <a:solidFill>
                  <a:srgbClr val="54578E"/>
                </a:solidFill>
                <a:cs typeface="+mn-ea"/>
                <a:sym typeface="+mn-lt"/>
              </a:rPr>
              <a:t>Person in Charge</a:t>
            </a:r>
            <a:endParaRPr lang="en-US" altLang="zh-CN" sz="1000" dirty="0">
              <a:solidFill>
                <a:srgbClr val="54578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145731" name="直接连接符 19"/>
          <p:cNvCxnSpPr/>
          <p:nvPr/>
        </p:nvCxnSpPr>
        <p:spPr>
          <a:xfrm>
            <a:off x="1411062" y="3017701"/>
            <a:ext cx="12355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2" name="直接连接符 20"/>
          <p:cNvCxnSpPr/>
          <p:nvPr/>
        </p:nvCxnSpPr>
        <p:spPr>
          <a:xfrm>
            <a:off x="2507436" y="3028374"/>
            <a:ext cx="12355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62" name="Text Placeholder 33"/>
          <p:cNvSpPr txBox="1"/>
          <p:nvPr/>
        </p:nvSpPr>
        <p:spPr>
          <a:xfrm>
            <a:off x="3698868" y="2505161"/>
            <a:ext cx="142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1219200">
              <a:lnSpc>
                <a:spcPct val="150000"/>
              </a:lnSpc>
              <a:spcBef>
                <a:spcPct val="20000"/>
              </a:spcBef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800" dirty="0" err="1">
                <a:latin typeface="+mn-lt"/>
                <a:ea typeface="+mn-ea"/>
                <a:cs typeface="+mn-ea"/>
                <a:sym typeface="+mn-lt"/>
              </a:rPr>
              <a:t>Yajing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 Liu</a:t>
            </a:r>
            <a:endParaRPr lang="en-AU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48663" name="TextBox 20"/>
          <p:cNvSpPr txBox="1"/>
          <p:nvPr/>
        </p:nvSpPr>
        <p:spPr>
          <a:xfrm>
            <a:off x="3498209" y="3071634"/>
            <a:ext cx="1828811" cy="1015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>
              <a:lnSpc>
                <a:spcPct val="150000"/>
              </a:lnSpc>
              <a:spcBef>
                <a:spcPct val="20000"/>
              </a:spcBef>
            </a:pP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UCL Entrepreneurship</a:t>
            </a:r>
            <a:endParaRPr lang="en-US" altLang="zh-CN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 defTabSz="1219200">
              <a:lnSpc>
                <a:spcPct val="150000"/>
              </a:lnSpc>
              <a:spcBef>
                <a:spcPct val="20000"/>
              </a:spcBef>
            </a:pP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Sino-Us 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Creativity Competition 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Second prize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；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BM business group top 3</a:t>
            </a:r>
            <a:r>
              <a:rPr lang="zh-CN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；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data analysis competition top 3</a:t>
            </a:r>
            <a:endParaRPr lang="en-US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145733" name="直接连接符 24"/>
          <p:cNvCxnSpPr/>
          <p:nvPr/>
        </p:nvCxnSpPr>
        <p:spPr>
          <a:xfrm>
            <a:off x="3983029" y="3053731"/>
            <a:ext cx="12355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4" name="直接连接符 25"/>
          <p:cNvCxnSpPr/>
          <p:nvPr/>
        </p:nvCxnSpPr>
        <p:spPr>
          <a:xfrm>
            <a:off x="4718463" y="3052607"/>
            <a:ext cx="12355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71" name="Text Placeholder 33"/>
          <p:cNvSpPr txBox="1"/>
          <p:nvPr/>
        </p:nvSpPr>
        <p:spPr>
          <a:xfrm>
            <a:off x="9989820" y="2550795"/>
            <a:ext cx="2414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1219200">
              <a:lnSpc>
                <a:spcPct val="150000"/>
              </a:lnSpc>
              <a:spcBef>
                <a:spcPct val="20000"/>
              </a:spcBef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800" dirty="0" err="1">
                <a:latin typeface="+mn-lt"/>
                <a:ea typeface="+mn-ea"/>
                <a:cs typeface="+mn-ea"/>
                <a:sym typeface="+mn-lt"/>
              </a:rPr>
              <a:t>Huazhan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 Wu</a:t>
            </a:r>
            <a:endParaRPr lang="en-AU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48672" name="TextBox 20"/>
          <p:cNvSpPr txBox="1"/>
          <p:nvPr/>
        </p:nvSpPr>
        <p:spPr>
          <a:xfrm>
            <a:off x="10282844" y="3199098"/>
            <a:ext cx="182881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>
              <a:lnSpc>
                <a:spcPct val="150000"/>
              </a:lnSpc>
              <a:spcBef>
                <a:spcPct val="20000"/>
              </a:spcBef>
            </a:pP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Proficient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in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GA, Adobe Photoshop, SPSS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；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Procient is preparing PPT, Business Plan</a:t>
            </a:r>
            <a:endParaRPr lang="en-US" altLang="zh-CN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48673" name="TextBox 20"/>
          <p:cNvSpPr txBox="1"/>
          <p:nvPr/>
        </p:nvSpPr>
        <p:spPr>
          <a:xfrm>
            <a:off x="10516260" y="2874543"/>
            <a:ext cx="1219292" cy="295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>
              <a:lnSpc>
                <a:spcPct val="150000"/>
              </a:lnSpc>
              <a:spcBef>
                <a:spcPct val="20000"/>
              </a:spcBef>
            </a:pPr>
            <a:r>
              <a:rPr lang="en-US" altLang="zh-CN" sz="1000" dirty="0">
                <a:solidFill>
                  <a:srgbClr val="54578E"/>
                </a:solidFill>
                <a:latin typeface="+mn-lt"/>
                <a:ea typeface="+mn-ea"/>
                <a:cs typeface="+mn-ea"/>
                <a:sym typeface="+mn-lt"/>
              </a:rPr>
              <a:t>Market</a:t>
            </a:r>
            <a:endParaRPr lang="en-US" altLang="zh-CN" sz="900" dirty="0">
              <a:solidFill>
                <a:srgbClr val="54578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145739" name="直接连接符 39"/>
          <p:cNvCxnSpPr/>
          <p:nvPr/>
        </p:nvCxnSpPr>
        <p:spPr>
          <a:xfrm>
            <a:off x="10621427" y="3071563"/>
            <a:ext cx="12355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0" name="直接连接符 40"/>
          <p:cNvCxnSpPr/>
          <p:nvPr/>
        </p:nvCxnSpPr>
        <p:spPr>
          <a:xfrm>
            <a:off x="11529177" y="3071563"/>
            <a:ext cx="12355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9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867" y="916508"/>
            <a:ext cx="1173251" cy="1547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3740370" y="962007"/>
            <a:ext cx="1207981" cy="1471149"/>
          </a:xfrm>
          <a:prstGeom prst="rect">
            <a:avLst/>
          </a:prstGeom>
        </p:spPr>
      </p:pic>
      <p:pic>
        <p:nvPicPr>
          <p:cNvPr id="36" name="Picture 20"/>
          <p:cNvPicPr/>
          <p:nvPr/>
        </p:nvPicPr>
        <p:blipFill>
          <a:blip r:embed="rId3"/>
          <a:stretch>
            <a:fillRect/>
          </a:stretch>
        </p:blipFill>
        <p:spPr>
          <a:xfrm>
            <a:off x="5917029" y="832385"/>
            <a:ext cx="1201584" cy="1538260"/>
          </a:xfrm>
          <a:prstGeom prst="rect">
            <a:avLst/>
          </a:prstGeom>
        </p:spPr>
      </p:pic>
      <p:pic>
        <p:nvPicPr>
          <p:cNvPr id="37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618" y="961902"/>
            <a:ext cx="1205336" cy="147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10516235" y="1009015"/>
            <a:ext cx="1136650" cy="1361440"/>
          </a:xfrm>
          <a:prstGeom prst="rect">
            <a:avLst/>
          </a:prstGeom>
        </p:spPr>
      </p:pic>
      <p:pic>
        <p:nvPicPr>
          <p:cNvPr id="42" name="Picture 16"/>
          <p:cNvPicPr/>
          <p:nvPr/>
        </p:nvPicPr>
        <p:blipFill>
          <a:blip r:embed="rId6"/>
          <a:stretch>
            <a:fillRect/>
          </a:stretch>
        </p:blipFill>
        <p:spPr>
          <a:xfrm>
            <a:off x="3728339" y="3900279"/>
            <a:ext cx="1142637" cy="1280685"/>
          </a:xfrm>
          <a:prstGeom prst="rect">
            <a:avLst/>
          </a:prstGeom>
        </p:spPr>
      </p:pic>
      <p:pic>
        <p:nvPicPr>
          <p:cNvPr id="44" name="Picture 23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205" y="3797300"/>
            <a:ext cx="1118870" cy="140525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 Placeholder 33"/>
          <p:cNvSpPr txBox="1"/>
          <p:nvPr/>
        </p:nvSpPr>
        <p:spPr>
          <a:xfrm>
            <a:off x="892810" y="5241925"/>
            <a:ext cx="2145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1219200">
              <a:lnSpc>
                <a:spcPct val="150000"/>
              </a:lnSpc>
              <a:spcBef>
                <a:spcPct val="20000"/>
              </a:spcBef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800" dirty="0" err="1">
                <a:latin typeface="+mn-lt"/>
                <a:ea typeface="+mn-ea"/>
                <a:cs typeface="+mn-ea"/>
                <a:sym typeface="+mn-lt"/>
              </a:rPr>
              <a:t>Zhaolu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 Zhang</a:t>
            </a:r>
            <a:endParaRPr lang="en-AU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6" name="TextBox 20"/>
          <p:cNvSpPr txBox="1"/>
          <p:nvPr/>
        </p:nvSpPr>
        <p:spPr>
          <a:xfrm>
            <a:off x="892810" y="5790565"/>
            <a:ext cx="2605405" cy="1063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>
              <a:lnSpc>
                <a:spcPct val="150000"/>
              </a:lnSpc>
              <a:spcBef>
                <a:spcPct val="20000"/>
              </a:spcBef>
            </a:pPr>
            <a:r>
              <a:rPr lang="en-US" altLang="zh-TW" sz="800" dirty="0">
                <a:cs typeface="+mn-ea"/>
                <a:sym typeface="+mn-lt"/>
              </a:rPr>
              <a:t>Columbia University</a:t>
            </a:r>
            <a:r>
              <a:rPr lang="zh-TW" altLang="en-US" sz="800" dirty="0"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en-US" altLang="zh-TW" sz="800" dirty="0">
                <a:cs typeface="+mn-ea"/>
                <a:sym typeface="+mn-lt"/>
              </a:rPr>
              <a:t>Instructional</a:t>
            </a:r>
            <a:r>
              <a:rPr lang="zh-CN" altLang="en-US" sz="800" dirty="0">
                <a:cs typeface="+mn-ea"/>
                <a:sym typeface="+mn-lt"/>
              </a:rPr>
              <a:t> </a:t>
            </a:r>
            <a:r>
              <a:rPr lang="en-US" altLang="zh-CN" sz="800" dirty="0">
                <a:cs typeface="+mn-ea"/>
                <a:sym typeface="+mn-lt"/>
              </a:rPr>
              <a:t>Technology</a:t>
            </a:r>
            <a:endParaRPr lang="en-US" altLang="zh-CN" sz="800" dirty="0">
              <a:latin typeface="+mn-lt"/>
              <a:ea typeface="+mn-ea"/>
              <a:cs typeface="+mn-ea"/>
              <a:sym typeface="+mn-lt"/>
            </a:endParaRPr>
          </a:p>
          <a:p>
            <a:pPr algn="ctr" defTabSz="1219200">
              <a:lnSpc>
                <a:spcPct val="150000"/>
              </a:lnSpc>
              <a:spcBef>
                <a:spcPct val="20000"/>
              </a:spcBef>
            </a:pPr>
            <a:r>
              <a:rPr lang="en-US" altLang="zh-CN" sz="800" dirty="0">
                <a:latin typeface="+mn-lt"/>
                <a:ea typeface="+mn-ea"/>
                <a:cs typeface="+mn-ea"/>
                <a:sym typeface="+mn-lt"/>
              </a:rPr>
              <a:t>XJTLU best performance in FYP</a:t>
            </a:r>
            <a:endParaRPr lang="en-US" altLang="zh-CN" sz="800" dirty="0">
              <a:latin typeface="+mn-lt"/>
              <a:ea typeface="+mn-ea"/>
              <a:cs typeface="+mn-ea"/>
              <a:sym typeface="+mn-lt"/>
            </a:endParaRPr>
          </a:p>
          <a:p>
            <a:pPr algn="ctr" defTabSz="1219200">
              <a:lnSpc>
                <a:spcPct val="150000"/>
              </a:lnSpc>
              <a:spcBef>
                <a:spcPct val="20000"/>
              </a:spcBef>
            </a:pPr>
            <a:r>
              <a:rPr lang="en-US" altLang="zh-CN" sz="800" dirty="0">
                <a:latin typeface="+mn-lt"/>
                <a:ea typeface="+mn-ea"/>
                <a:cs typeface="+mn-ea"/>
                <a:sym typeface="+mn-lt"/>
              </a:rPr>
              <a:t>MCM M </a:t>
            </a:r>
            <a:r>
              <a:rPr lang="en-US" altLang="zh-CN" sz="800" dirty="0">
                <a:cs typeface="+mn-ea"/>
                <a:sym typeface="+mn-lt"/>
              </a:rPr>
              <a:t>prize</a:t>
            </a:r>
            <a:r>
              <a:rPr lang="zh-CN" altLang="en-US" sz="8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800" dirty="0">
                <a:latin typeface="+mn-lt"/>
                <a:ea typeface="+mn-ea"/>
                <a:cs typeface="+mn-ea"/>
                <a:sym typeface="+mn-lt"/>
              </a:rPr>
              <a:t>eco</a:t>
            </a:r>
            <a:r>
              <a:rPr lang="zh-CN" altLang="en-US" sz="8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800" dirty="0">
                <a:latin typeface="+mn-lt"/>
                <a:ea typeface="+mn-ea"/>
                <a:cs typeface="+mn-ea"/>
                <a:sym typeface="+mn-lt"/>
              </a:rPr>
              <a:t>campus research evaluation </a:t>
            </a:r>
            <a:r>
              <a:rPr lang="en-US" altLang="zh-CN" sz="800" dirty="0">
                <a:cs typeface="+mn-ea"/>
                <a:sym typeface="+mn-lt"/>
              </a:rPr>
              <a:t>contest</a:t>
            </a:r>
            <a:r>
              <a:rPr lang="zh-CN" altLang="en-US" sz="8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800" dirty="0">
                <a:latin typeface="+mn-lt"/>
                <a:ea typeface="+mn-ea"/>
                <a:cs typeface="+mn-ea"/>
                <a:sym typeface="+mn-lt"/>
              </a:rPr>
              <a:t>International </a:t>
            </a:r>
            <a:r>
              <a:rPr lang="en-US" altLang="zh-CN" sz="800" dirty="0" err="1">
                <a:latin typeface="+mn-lt"/>
                <a:ea typeface="+mn-ea"/>
                <a:cs typeface="+mn-ea"/>
                <a:sym typeface="+mn-lt"/>
              </a:rPr>
              <a:t>Sillian</a:t>
            </a:r>
            <a:r>
              <a:rPr lang="en-US" altLang="zh-CN" sz="800" dirty="0">
                <a:latin typeface="+mn-lt"/>
                <a:ea typeface="+mn-ea"/>
                <a:cs typeface="+mn-ea"/>
                <a:sym typeface="+mn-lt"/>
              </a:rPr>
              <a:t> Valley Third Prize</a:t>
            </a:r>
            <a:r>
              <a:rPr lang="zh-CN" altLang="en-US" sz="800" dirty="0">
                <a:cs typeface="+mn-ea"/>
                <a:sym typeface="+mn-lt"/>
              </a:rPr>
              <a:t> </a:t>
            </a:r>
            <a:endParaRPr lang="en-US" altLang="zh-CN" sz="800" dirty="0">
              <a:cs typeface="+mn-ea"/>
              <a:sym typeface="+mn-lt"/>
            </a:endParaRPr>
          </a:p>
          <a:p>
            <a:pPr algn="ctr" defTabSz="1219200">
              <a:lnSpc>
                <a:spcPct val="150000"/>
              </a:lnSpc>
              <a:spcBef>
                <a:spcPct val="20000"/>
              </a:spcBef>
            </a:pPr>
            <a:r>
              <a:rPr lang="en-US" altLang="zh-CN" sz="800" dirty="0">
                <a:latin typeface="+mn-lt"/>
                <a:ea typeface="+mn-ea"/>
                <a:cs typeface="+mn-ea"/>
                <a:sym typeface="+mn-lt"/>
              </a:rPr>
              <a:t>ACCA 8</a:t>
            </a:r>
            <a:r>
              <a:rPr lang="zh-CN" altLang="en-US" sz="800" dirty="0">
                <a:latin typeface="+mn-lt"/>
                <a:ea typeface="+mn-ea"/>
                <a:cs typeface="+mn-ea"/>
                <a:sym typeface="+mn-lt"/>
              </a:rPr>
              <a:t>； </a:t>
            </a:r>
            <a:r>
              <a:rPr lang="en-US" altLang="zh-CN" sz="800" dirty="0">
                <a:latin typeface="+mn-lt"/>
                <a:ea typeface="+mn-ea"/>
                <a:cs typeface="+mn-ea"/>
                <a:sym typeface="+mn-lt"/>
              </a:rPr>
              <a:t>two SURF projects</a:t>
            </a:r>
            <a:endParaRPr lang="en-US" altLang="zh-CN" sz="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" name="TextBox 20"/>
          <p:cNvSpPr txBox="1"/>
          <p:nvPr/>
        </p:nvSpPr>
        <p:spPr>
          <a:xfrm>
            <a:off x="1310133" y="5597700"/>
            <a:ext cx="1219292" cy="233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>
              <a:lnSpc>
                <a:spcPct val="150000"/>
              </a:lnSpc>
              <a:spcBef>
                <a:spcPct val="20000"/>
              </a:spcBef>
            </a:pPr>
            <a:r>
              <a:rPr lang="en-US" altLang="zh-CN" sz="700" dirty="0">
                <a:solidFill>
                  <a:srgbClr val="54578E"/>
                </a:solidFill>
                <a:latin typeface="+mn-lt"/>
                <a:ea typeface="+mn-ea"/>
                <a:cs typeface="+mn-ea"/>
                <a:sym typeface="+mn-lt"/>
              </a:rPr>
              <a:t>Accounting</a:t>
            </a:r>
            <a:endParaRPr lang="en-US" altLang="zh-CN" sz="700" dirty="0">
              <a:solidFill>
                <a:srgbClr val="54578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8" name="直接连接符 19"/>
          <p:cNvCxnSpPr/>
          <p:nvPr/>
        </p:nvCxnSpPr>
        <p:spPr>
          <a:xfrm>
            <a:off x="1225148" y="5736172"/>
            <a:ext cx="12355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20"/>
          <p:cNvCxnSpPr/>
          <p:nvPr/>
        </p:nvCxnSpPr>
        <p:spPr>
          <a:xfrm>
            <a:off x="2447494" y="5736172"/>
            <a:ext cx="12355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33"/>
          <p:cNvSpPr txBox="1"/>
          <p:nvPr/>
        </p:nvSpPr>
        <p:spPr>
          <a:xfrm>
            <a:off x="3404235" y="5226685"/>
            <a:ext cx="2016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1219200">
              <a:lnSpc>
                <a:spcPct val="150000"/>
              </a:lnSpc>
              <a:spcBef>
                <a:spcPct val="20000"/>
              </a:spcBef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800" dirty="0" err="1">
                <a:latin typeface="+mn-lt"/>
                <a:ea typeface="+mn-ea"/>
                <a:cs typeface="+mn-ea"/>
                <a:sym typeface="+mn-lt"/>
              </a:rPr>
              <a:t>Shengyi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 Ding</a:t>
            </a:r>
            <a:endParaRPr lang="en-AU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" name="TextBox 20"/>
          <p:cNvSpPr txBox="1"/>
          <p:nvPr/>
        </p:nvSpPr>
        <p:spPr>
          <a:xfrm>
            <a:off x="3370261" y="5858405"/>
            <a:ext cx="1828811" cy="645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>
              <a:lnSpc>
                <a:spcPct val="150000"/>
              </a:lnSpc>
              <a:spcBef>
                <a:spcPct val="20000"/>
              </a:spcBef>
            </a:pPr>
            <a:r>
              <a:rPr lang="en-US" altLang="zh-CN" sz="800" dirty="0">
                <a:latin typeface="+mn-lt"/>
                <a:ea typeface="+mn-ea"/>
                <a:cs typeface="+mn-ea"/>
                <a:sym typeface="+mn-lt"/>
              </a:rPr>
              <a:t>ACCA5</a:t>
            </a:r>
            <a:r>
              <a:rPr lang="en-US" altLang="zh-CN" sz="800" dirty="0">
                <a:cs typeface="+mn-ea"/>
                <a:sym typeface="+mn-lt"/>
              </a:rPr>
              <a:t> subject </a:t>
            </a:r>
            <a:r>
              <a:rPr lang="zh-CN" altLang="zh-CN" sz="800" dirty="0">
                <a:latin typeface="+mn-lt"/>
                <a:ea typeface="+mn-ea"/>
                <a:cs typeface="+mn-ea"/>
                <a:sym typeface="+mn-lt"/>
              </a:rPr>
              <a:t>；</a:t>
            </a:r>
            <a:r>
              <a:rPr lang="en-US" altLang="zh-CN" sz="800" dirty="0">
                <a:latin typeface="+mn-lt"/>
                <a:ea typeface="+mn-ea"/>
                <a:cs typeface="+mn-ea"/>
                <a:sym typeface="+mn-lt"/>
              </a:rPr>
              <a:t>XJTLU charity club first hand</a:t>
            </a:r>
            <a:r>
              <a:rPr lang="zh-CN" altLang="zh-CN" sz="800" dirty="0">
                <a:latin typeface="+mn-lt"/>
                <a:ea typeface="+mn-ea"/>
                <a:cs typeface="+mn-ea"/>
                <a:sym typeface="+mn-lt"/>
              </a:rPr>
              <a:t>；</a:t>
            </a:r>
            <a:r>
              <a:rPr lang="en-US" altLang="zh-CN" sz="800" dirty="0">
                <a:latin typeface="+mn-lt"/>
                <a:ea typeface="+mn-ea"/>
                <a:cs typeface="+mn-ea"/>
                <a:sym typeface="+mn-lt"/>
              </a:rPr>
              <a:t>XJTLU </a:t>
            </a:r>
            <a:r>
              <a:rPr lang="zh-CN" altLang="en-US" sz="800" dirty="0">
                <a:latin typeface="+mn-lt"/>
                <a:ea typeface="+mn-ea"/>
                <a:cs typeface="+mn-ea"/>
                <a:sym typeface="+mn-lt"/>
              </a:rPr>
              <a:t>；</a:t>
            </a:r>
            <a:endParaRPr lang="en-US" altLang="zh-CN" sz="800" dirty="0">
              <a:latin typeface="+mn-lt"/>
              <a:ea typeface="+mn-ea"/>
              <a:cs typeface="+mn-ea"/>
              <a:sym typeface="+mn-lt"/>
            </a:endParaRPr>
          </a:p>
          <a:p>
            <a:pPr algn="ctr" defTabSz="1219200">
              <a:lnSpc>
                <a:spcPct val="150000"/>
              </a:lnSpc>
              <a:spcBef>
                <a:spcPct val="20000"/>
              </a:spcBef>
            </a:pPr>
            <a:r>
              <a:rPr lang="en-US" altLang="zh-CN" sz="800" dirty="0">
                <a:latin typeface="+mn-lt"/>
                <a:ea typeface="+mn-ea"/>
                <a:cs typeface="+mn-ea"/>
                <a:sym typeface="+mn-lt"/>
              </a:rPr>
              <a:t>Business Model Experience</a:t>
            </a:r>
            <a:endParaRPr lang="en-US" altLang="zh-CN" sz="7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2" name="TextBox 20"/>
          <p:cNvSpPr txBox="1"/>
          <p:nvPr/>
        </p:nvSpPr>
        <p:spPr>
          <a:xfrm>
            <a:off x="3612001" y="5595156"/>
            <a:ext cx="1219292" cy="251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>
              <a:lnSpc>
                <a:spcPct val="150000"/>
              </a:lnSpc>
              <a:spcBef>
                <a:spcPct val="20000"/>
              </a:spcBef>
            </a:pPr>
            <a:r>
              <a:rPr lang="en-US" altLang="zh-CN" sz="800" dirty="0">
                <a:solidFill>
                  <a:srgbClr val="54578E"/>
                </a:solidFill>
                <a:cs typeface="+mn-ea"/>
                <a:sym typeface="+mn-lt"/>
              </a:rPr>
              <a:t>Accounting</a:t>
            </a:r>
            <a:endParaRPr lang="en-US" altLang="zh-CN" sz="700" dirty="0">
              <a:solidFill>
                <a:srgbClr val="54578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53" name="直接连接符 24"/>
          <p:cNvCxnSpPr/>
          <p:nvPr/>
        </p:nvCxnSpPr>
        <p:spPr>
          <a:xfrm>
            <a:off x="3658782" y="5733629"/>
            <a:ext cx="12355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25"/>
          <p:cNvCxnSpPr/>
          <p:nvPr/>
        </p:nvCxnSpPr>
        <p:spPr>
          <a:xfrm>
            <a:off x="4658772" y="5733629"/>
            <a:ext cx="12355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33"/>
          <p:cNvSpPr txBox="1"/>
          <p:nvPr/>
        </p:nvSpPr>
        <p:spPr>
          <a:xfrm>
            <a:off x="5299075" y="5256530"/>
            <a:ext cx="2526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1219200">
              <a:lnSpc>
                <a:spcPct val="150000"/>
              </a:lnSpc>
              <a:spcBef>
                <a:spcPct val="20000"/>
              </a:spcBef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800" dirty="0" err="1">
                <a:latin typeface="+mn-lt"/>
                <a:ea typeface="+mn-ea"/>
                <a:cs typeface="+mn-ea"/>
                <a:sym typeface="+mn-lt"/>
              </a:rPr>
              <a:t>Yizhang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 Gong</a:t>
            </a:r>
            <a:endParaRPr lang="en-AU" sz="18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696968" y="5610305"/>
            <a:ext cx="1743327" cy="1212770"/>
            <a:chOff x="11938" y="8739"/>
            <a:chExt cx="2745" cy="1910"/>
          </a:xfrm>
        </p:grpSpPr>
        <p:sp>
          <p:nvSpPr>
            <p:cNvPr id="56" name="TextBox 20"/>
            <p:cNvSpPr txBox="1"/>
            <p:nvPr/>
          </p:nvSpPr>
          <p:spPr>
            <a:xfrm>
              <a:off x="11938" y="9265"/>
              <a:ext cx="2745" cy="1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00">
                <a:lnSpc>
                  <a:spcPct val="150000"/>
                </a:lnSpc>
                <a:spcBef>
                  <a:spcPct val="20000"/>
                </a:spcBef>
              </a:pPr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Pass ACCA 6</a:t>
              </a:r>
              <a:r>
                <a:rPr lang="zh-CN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；</a:t>
              </a: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Proficient in PPT design, Excel, Sage</a:t>
              </a:r>
              <a:endPara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ctr" defTabSz="1219200">
                <a:lnSpc>
                  <a:spcPct val="150000"/>
                </a:lnSpc>
                <a:spcBef>
                  <a:spcPct val="20000"/>
                </a:spcBef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PWC you plus </a:t>
              </a:r>
              <a:endPara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  <a:p>
              <a:pPr algn="ctr" defTabSz="1219200">
                <a:lnSpc>
                  <a:spcPct val="150000"/>
                </a:lnSpc>
                <a:spcBef>
                  <a:spcPct val="20000"/>
                </a:spcBef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Project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" name="TextBox 20"/>
            <p:cNvSpPr txBox="1"/>
            <p:nvPr/>
          </p:nvSpPr>
          <p:spPr>
            <a:xfrm>
              <a:off x="12290" y="8739"/>
              <a:ext cx="1920" cy="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00">
                <a:lnSpc>
                  <a:spcPct val="150000"/>
                </a:lnSpc>
                <a:spcBef>
                  <a:spcPct val="20000"/>
                </a:spcBef>
              </a:pPr>
              <a:r>
                <a:rPr lang="en-US" altLang="zh-CN" sz="1000" dirty="0">
                  <a:solidFill>
                    <a:srgbClr val="54578E"/>
                  </a:solidFill>
                  <a:cs typeface="+mn-ea"/>
                  <a:sym typeface="+mn-lt"/>
                </a:rPr>
                <a:t>Accounting</a:t>
              </a:r>
              <a:endParaRPr lang="en-US" altLang="zh-CN" sz="1000" dirty="0">
                <a:solidFill>
                  <a:srgbClr val="54578E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58" name="直接连接符 29"/>
            <p:cNvCxnSpPr/>
            <p:nvPr/>
          </p:nvCxnSpPr>
          <p:spPr>
            <a:xfrm>
              <a:off x="11938" y="9123"/>
              <a:ext cx="19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30"/>
            <p:cNvCxnSpPr/>
            <p:nvPr/>
          </p:nvCxnSpPr>
          <p:spPr>
            <a:xfrm>
              <a:off x="13728" y="9123"/>
              <a:ext cx="19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5368925" y="2505075"/>
            <a:ext cx="4707890" cy="1481455"/>
            <a:chOff x="11292" y="3808"/>
            <a:chExt cx="7414" cy="2333"/>
          </a:xfrm>
        </p:grpSpPr>
        <p:sp>
          <p:nvSpPr>
            <p:cNvPr id="1048665" name="Text Placeholder 33"/>
            <p:cNvSpPr txBox="1"/>
            <p:nvPr/>
          </p:nvSpPr>
          <p:spPr>
            <a:xfrm>
              <a:off x="14796" y="3808"/>
              <a:ext cx="379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defTabSz="1219200">
                <a:lnSpc>
                  <a:spcPct val="150000"/>
                </a:lnSpc>
                <a:spcBef>
                  <a:spcPct val="20000"/>
                </a:spcBef>
                <a:defRPr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800" dirty="0" err="1">
                  <a:latin typeface="+mn-lt"/>
                  <a:ea typeface="+mn-ea"/>
                  <a:cs typeface="+mn-ea"/>
                  <a:sym typeface="+mn-lt"/>
                </a:rPr>
                <a:t>Huayan</a:t>
              </a:r>
              <a:r>
                <a:rPr lang="en-US" sz="1800" dirty="0">
                  <a:latin typeface="+mn-lt"/>
                  <a:ea typeface="+mn-ea"/>
                  <a:cs typeface="+mn-ea"/>
                  <a:sym typeface="+mn-lt"/>
                </a:rPr>
                <a:t> Wu</a:t>
              </a:r>
              <a:endParaRPr lang="en-AU" sz="18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48667" name="TextBox 20"/>
            <p:cNvSpPr txBox="1"/>
            <p:nvPr/>
          </p:nvSpPr>
          <p:spPr>
            <a:xfrm>
              <a:off x="12178" y="4388"/>
              <a:ext cx="1920" cy="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00">
                <a:lnSpc>
                  <a:spcPct val="150000"/>
                </a:lnSpc>
                <a:spcBef>
                  <a:spcPct val="20000"/>
                </a:spcBef>
              </a:pPr>
              <a:r>
                <a:rPr lang="en-US" altLang="zh-CN" sz="1000" dirty="0">
                  <a:solidFill>
                    <a:srgbClr val="54578E"/>
                  </a:solidFill>
                  <a:cs typeface="+mn-ea"/>
                  <a:sym typeface="+mn-lt"/>
                </a:rPr>
                <a:t>Market</a:t>
              </a:r>
              <a:endParaRPr lang="en-US" altLang="zh-CN" sz="900" dirty="0">
                <a:solidFill>
                  <a:srgbClr val="54578E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3145735" name="直接连接符 29"/>
            <p:cNvCxnSpPr/>
            <p:nvPr/>
          </p:nvCxnSpPr>
          <p:spPr>
            <a:xfrm>
              <a:off x="12358" y="4672"/>
              <a:ext cx="19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6" name="直接连接符 30"/>
            <p:cNvCxnSpPr/>
            <p:nvPr/>
          </p:nvCxnSpPr>
          <p:spPr>
            <a:xfrm>
              <a:off x="13728" y="4663"/>
              <a:ext cx="19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68" name="Text Placeholder 33"/>
            <p:cNvSpPr txBox="1"/>
            <p:nvPr/>
          </p:nvSpPr>
          <p:spPr>
            <a:xfrm>
              <a:off x="11703" y="3880"/>
              <a:ext cx="309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defTabSz="1219200">
                <a:lnSpc>
                  <a:spcPct val="150000"/>
                </a:lnSpc>
                <a:spcBef>
                  <a:spcPct val="20000"/>
                </a:spcBef>
                <a:defRPr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zh-CN" sz="1800" dirty="0" err="1">
                  <a:latin typeface="+mn-lt"/>
                  <a:ea typeface="+mn-ea"/>
                  <a:cs typeface="+mn-ea"/>
                  <a:sym typeface="+mn-lt"/>
                </a:rPr>
                <a:t>Huating</a:t>
              </a:r>
              <a:r>
                <a:rPr lang="en-US" altLang="zh-CN" sz="1800" dirty="0">
                  <a:latin typeface="+mn-lt"/>
                  <a:ea typeface="+mn-ea"/>
                  <a:cs typeface="+mn-ea"/>
                  <a:sym typeface="+mn-lt"/>
                </a:rPr>
                <a:t> Wu</a:t>
              </a:r>
              <a:endParaRPr lang="en-AU" sz="18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48670" name="TextBox 20"/>
            <p:cNvSpPr txBox="1"/>
            <p:nvPr/>
          </p:nvSpPr>
          <p:spPr>
            <a:xfrm>
              <a:off x="15732" y="4373"/>
              <a:ext cx="1920" cy="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00">
                <a:lnSpc>
                  <a:spcPct val="150000"/>
                </a:lnSpc>
                <a:spcBef>
                  <a:spcPct val="20000"/>
                </a:spcBef>
              </a:pPr>
              <a:r>
                <a:rPr lang="en-US" altLang="zh-CN" sz="1000" dirty="0">
                  <a:solidFill>
                    <a:srgbClr val="54578E"/>
                  </a:solidFill>
                  <a:latin typeface="+mn-lt"/>
                  <a:ea typeface="+mn-ea"/>
                  <a:cs typeface="+mn-ea"/>
                  <a:sym typeface="+mn-lt"/>
                </a:rPr>
                <a:t>Market</a:t>
              </a:r>
              <a:endParaRPr lang="en-US" altLang="zh-CN" sz="900" dirty="0">
                <a:solidFill>
                  <a:srgbClr val="54578E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3145737" name="直接连接符 34"/>
            <p:cNvCxnSpPr/>
            <p:nvPr/>
          </p:nvCxnSpPr>
          <p:spPr>
            <a:xfrm>
              <a:off x="15874" y="4669"/>
              <a:ext cx="19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8" name="直接连接符 35"/>
            <p:cNvCxnSpPr/>
            <p:nvPr/>
          </p:nvCxnSpPr>
          <p:spPr>
            <a:xfrm>
              <a:off x="17132" y="4678"/>
              <a:ext cx="19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20"/>
            <p:cNvSpPr txBox="1"/>
            <p:nvPr/>
          </p:nvSpPr>
          <p:spPr>
            <a:xfrm>
              <a:off x="11292" y="4796"/>
              <a:ext cx="3869" cy="1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00">
                <a:lnSpc>
                  <a:spcPct val="150000"/>
                </a:lnSpc>
                <a:spcBef>
                  <a:spcPct val="20000"/>
                </a:spcBef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Proficient in </a:t>
              </a: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Google Analytic, SQL, SPSS</a:t>
              </a:r>
              <a:endPara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ctr" defTabSz="1219200">
                <a:lnSpc>
                  <a:spcPct val="150000"/>
                </a:lnSpc>
                <a:spcBef>
                  <a:spcPct val="20000"/>
                </a:spcBef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Marketing </a:t>
              </a: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P&amp;G 2020 CEO</a:t>
              </a: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challenge</a:t>
              </a:r>
              <a:r>
                <a:rPr lang="zh-CN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，</a:t>
              </a: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Shanghai </a:t>
              </a: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STP </a:t>
              </a: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talents program</a:t>
              </a:r>
              <a:r>
                <a:rPr lang="zh-CN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；</a:t>
              </a: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XJTLU academic excellence scholarship </a:t>
              </a:r>
              <a:r>
                <a:rPr lang="zh-CN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（</a:t>
              </a: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1%)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2" name="TextBox 20"/>
            <p:cNvSpPr txBox="1"/>
            <p:nvPr/>
          </p:nvSpPr>
          <p:spPr>
            <a:xfrm>
              <a:off x="14986" y="4839"/>
              <a:ext cx="3720" cy="1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00">
                <a:lnSpc>
                  <a:spcPct val="150000"/>
                </a:lnSpc>
                <a:spcBef>
                  <a:spcPct val="20000"/>
                </a:spcBef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Proficient</a:t>
              </a:r>
              <a:r>
                <a:rPr lang="zh-CN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in</a:t>
              </a:r>
              <a:r>
                <a:rPr lang="zh-CN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GA, Adobe Photoshop, SPSS</a:t>
              </a:r>
              <a:r>
                <a:rPr lang="zh-CN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；</a:t>
              </a:r>
              <a:endPara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ctr" defTabSz="1219200">
                <a:lnSpc>
                  <a:spcPct val="150000"/>
                </a:lnSpc>
                <a:spcBef>
                  <a:spcPct val="20000"/>
                </a:spcBef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C3 creativity challenge top 1</a:t>
              </a:r>
              <a:r>
                <a:rPr lang="zh-CN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，</a:t>
              </a: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2019</a:t>
              </a:r>
              <a:r>
                <a:rPr lang="zh-CN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Ｑ</a:t>
              </a: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1 world cafe exchange table competition </a:t>
              </a: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excellent prize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01" b="18802"/>
          <a:stretch>
            <a:fillRect/>
          </a:stretch>
        </p:blipFill>
        <p:spPr>
          <a:xfrm>
            <a:off x="1389725" y="3819247"/>
            <a:ext cx="1199393" cy="1361717"/>
          </a:xfrm>
          <a:prstGeom prst="rect">
            <a:avLst/>
          </a:prstGeom>
        </p:spPr>
      </p:pic>
      <p:sp>
        <p:nvSpPr>
          <p:cNvPr id="2" name="文本框 15"/>
          <p:cNvSpPr txBox="1"/>
          <p:nvPr/>
        </p:nvSpPr>
        <p:spPr>
          <a:xfrm>
            <a:off x="1349467" y="373883"/>
            <a:ext cx="9558020" cy="5530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sz="30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Introduction to team members - Business Group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TextBox 20"/>
          <p:cNvSpPr txBox="1"/>
          <p:nvPr/>
        </p:nvSpPr>
        <p:spPr>
          <a:xfrm>
            <a:off x="3803093" y="2861654"/>
            <a:ext cx="1219292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1219200">
              <a:lnSpc>
                <a:spcPct val="150000"/>
              </a:lnSpc>
              <a:spcBef>
                <a:spcPct val="20000"/>
              </a:spcBef>
            </a:pPr>
            <a:r>
              <a:rPr lang="en-US" altLang="zh-CN" sz="1000" dirty="0">
                <a:solidFill>
                  <a:srgbClr val="54578E"/>
                </a:solidFill>
                <a:cs typeface="+mn-ea"/>
                <a:sym typeface="+mn-lt"/>
              </a:rPr>
              <a:t>Market</a:t>
            </a:r>
            <a:endParaRPr lang="en-US" altLang="zh-CN" sz="1000" dirty="0">
              <a:solidFill>
                <a:srgbClr val="54578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background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Conclusion
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2405" y="629285"/>
            <a:ext cx="3750945" cy="645795"/>
          </a:xfrm>
        </p:spPr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Finally, I want to say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8305" y="1844675"/>
            <a:ext cx="9907905" cy="205613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+mn-ea"/>
                <a:sym typeface="+mn-lt"/>
              </a:rPr>
              <a:t>We firmly believe that the integrated education concept of XJTLU is more suitable for the development of contemporary college students and our team is willing to make a contribution!</a:t>
            </a:r>
            <a:endParaRPr lang="en-US" altLang="zh-CN" sz="2400" dirty="0"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>
              <a:cs typeface="+mn-ea"/>
              <a:sym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+mn-ea"/>
                <a:sym typeface="+mn-lt"/>
              </a:rPr>
              <a:t>Everything is ready to go!
</a:t>
            </a:r>
            <a:endParaRPr lang="en-US" altLang="zh-CN" sz="2400" dirty="0">
              <a:cs typeface="+mn-ea"/>
              <a:sym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9235" y="3213735"/>
            <a:ext cx="4468495" cy="250063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991870" y="1263650"/>
            <a:ext cx="10208260" cy="3255645"/>
          </a:xfrm>
        </p:spPr>
        <p:txBody>
          <a:bodyPr/>
          <a:lstStyle/>
          <a:p>
            <a:pPr algn="ctr"/>
            <a:r>
              <a:rPr lang="en-US" altLang="zh-CN" sz="4000" b="1" dirty="0">
                <a:latin typeface="Maiandra GD" panose="020E0502030308020204" charset="0"/>
                <a:ea typeface="+mn-ea"/>
                <a:cs typeface="Maiandra GD" panose="020E0502030308020204" charset="0"/>
                <a:sym typeface="+mn-lt"/>
              </a:rPr>
              <a:t>We really need the help of Angel Funds and guidance of your expert judges’!</a:t>
            </a:r>
            <a:br>
              <a:rPr lang="en-US" altLang="zh-CN" sz="4000" b="1" dirty="0">
                <a:latin typeface="Maiandra GD" panose="020E0502030308020204" charset="0"/>
                <a:ea typeface="+mn-ea"/>
                <a:cs typeface="Maiandra GD" panose="020E0502030308020204" charset="0"/>
                <a:sym typeface="+mn-lt"/>
              </a:rPr>
            </a:br>
            <a:br>
              <a:rPr lang="en-US" altLang="zh-CN" b="1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Thank you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590665" y="4875530"/>
            <a:ext cx="3207385" cy="603885"/>
          </a:xfrm>
        </p:spPr>
        <p:txBody>
          <a:bodyPr/>
          <a:lstStyle/>
          <a:p>
            <a:r>
              <a:rPr lang="en-US" altLang="zh-CN" sz="2400" b="1" dirty="0">
                <a:cs typeface="+mn-ea"/>
                <a:sym typeface="+mn-lt"/>
              </a:rPr>
              <a:t>Sync Study Team</a:t>
            </a:r>
            <a:endParaRPr lang="en-US" altLang="zh-CN" sz="2400" b="1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Background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8305" y="1604645"/>
            <a:ext cx="7494270" cy="3371850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+mn-ea"/>
                <a:sym typeface="+mn-lt"/>
              </a:rPr>
              <a:t>Entrepreneurship starts in areas of familiarity. </a:t>
            </a:r>
            <a:endParaRPr lang="en-US" altLang="zh-CN" sz="2000" dirty="0">
              <a:cs typeface="+mn-ea"/>
              <a:sym typeface="+mn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Sync Study: </a:t>
            </a:r>
            <a:endParaRPr lang="en-US" altLang="zh-CN" sz="20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tx1"/>
                </a:solidFill>
                <a:cs typeface="+mn-ea"/>
                <a:sym typeface="+mn-lt"/>
              </a:rPr>
              <a:t>Start with a more familiar industry: Higher Education </a:t>
            </a: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tx1"/>
                </a:solidFill>
                <a:cs typeface="+mn-ea"/>
                <a:sym typeface="+mn-lt"/>
              </a:rPr>
              <a:t>Solve practical problems around every student of XJTLU
</a:t>
            </a: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Industry pain points
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Pain point</a:t>
            </a:r>
            <a:endParaRPr lang="en-US" dirty="0"/>
          </a:p>
        </p:txBody>
      </p:sp>
      <p:pic>
        <p:nvPicPr>
          <p:cNvPr id="2054" name="Picture 6" descr="Difference Between Further And Higher Education | Success At School"/>
          <p:cNvPicPr>
            <a:picLocks noGrp="1" noChangeAspect="1" noChangeArrowheads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940" y="2926080"/>
            <a:ext cx="367855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60260" y="2934335"/>
            <a:ext cx="2512060" cy="20872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51525" y="3332480"/>
            <a:ext cx="1155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ahoma" panose="020B0604030504040204" charset="0"/>
                <a:cs typeface="Tahoma" panose="020B0604030504040204" charset="0"/>
              </a:rPr>
              <a:t>GAP</a:t>
            </a:r>
            <a:endParaRPr lang="en-US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ahoma" panose="020B0604030504040204" charset="0"/>
              <a:cs typeface="Tahoma" panose="020B060403050404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7900" y="5191125"/>
            <a:ext cx="33032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cs typeface="+mn-ea"/>
                <a:sym typeface="+mn-lt"/>
              </a:rPr>
              <a:t>The way individuals develop within the school system 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160260" y="5329555"/>
            <a:ext cx="26416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cs typeface="+mn-ea"/>
                <a:sym typeface="+mn-lt"/>
              </a:rPr>
              <a:t>The needs of companies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59940" y="1579245"/>
            <a:ext cx="859155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cs typeface="+mn-ea"/>
                <a:sym typeface="+mn-lt"/>
              </a:rPr>
              <a:t>The problem is:</a:t>
            </a:r>
            <a:endParaRPr lang="en-US" altLang="zh-CN" b="1" dirty="0">
              <a:cs typeface="+mn-ea"/>
              <a:sym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cs typeface="+mn-ea"/>
                <a:sym typeface="+mn-lt"/>
              </a:rPr>
              <a:t>University education and corporate demand are </a:t>
            </a:r>
            <a:r>
              <a:rPr lang="en-US" altLang="zh-CN" b="1" dirty="0">
                <a:cs typeface="+mn-ea"/>
                <a:sym typeface="+mn-lt"/>
              </a:rPr>
              <a:t>NOT </a:t>
            </a:r>
            <a:r>
              <a:rPr lang="en-US" altLang="zh-CN" dirty="0">
                <a:cs typeface="+mn-ea"/>
                <a:sym typeface="+mn-lt"/>
              </a:rPr>
              <a:t>closely integrated</a:t>
            </a:r>
            <a:endParaRPr lang="en-US" altLang="zh-CN" dirty="0">
              <a:cs typeface="+mn-ea"/>
              <a:sym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S</a:t>
            </a:r>
            <a:r>
              <a:rPr lang="zh-CN" altLang="en-US"/>
              <a:t>tudents in general education in the university are </a:t>
            </a:r>
            <a:r>
              <a:rPr lang="en-US" altLang="zh-CN" b="1"/>
              <a:t>NOT</a:t>
            </a:r>
            <a:r>
              <a:rPr lang="zh-CN" altLang="en-US" b="1"/>
              <a:t> </a:t>
            </a:r>
            <a:r>
              <a:rPr lang="zh-CN" altLang="en-US"/>
              <a:t>fully equipped for the positions required by society.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Pain point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8305" y="1491615"/>
            <a:ext cx="9885680" cy="464439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altLang="zh-CN" sz="2000" dirty="0"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b="1" dirty="0"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+mn-ea"/>
                <a:sym typeface="+mn-lt"/>
              </a:rPr>
              <a:t>Even if you have fully understand and grasped the knowledge you learn from the textbook, you may still find it of extreme difficulty to pass a professional interview</a:t>
            </a:r>
            <a:endParaRPr lang="en-US" altLang="zh-CN" sz="2000" dirty="0"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1" dirty="0">
                <a:cs typeface="+mn-ea"/>
                <a:sym typeface="+mn-lt"/>
              </a:rPr>
              <a:t>Because there is a lack of professional industry training</a:t>
            </a:r>
            <a:endParaRPr lang="en-US" altLang="zh-CN" sz="2000" b="1" dirty="0"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b="1" dirty="0">
              <a:cs typeface="+mn-ea"/>
              <a:sym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000" b="1" dirty="0">
              <a:cs typeface="+mn-ea"/>
              <a:sym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i="1" dirty="0">
                <a:latin typeface="Times New Roman" panose="02020603050405020304" charset="0"/>
                <a:cs typeface="Times New Roman" panose="02020603050405020304" charset="0"/>
                <a:sym typeface="+mn-lt"/>
              </a:rPr>
              <a:t>"The </a:t>
            </a:r>
            <a:r>
              <a:rPr lang="en-US" altLang="zh-CN" sz="2000" b="1" i="1" dirty="0">
                <a:latin typeface="Times New Roman" panose="02020603050405020304" charset="0"/>
                <a:cs typeface="Times New Roman" panose="02020603050405020304" charset="0"/>
                <a:sym typeface="+mn-lt"/>
              </a:rPr>
              <a:t>management challenge </a:t>
            </a:r>
            <a:endParaRPr lang="en-US" altLang="zh-CN" sz="2000" b="1" i="1" dirty="0"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i="1" dirty="0">
                <a:latin typeface="Times New Roman" panose="02020603050405020304" charset="0"/>
                <a:cs typeface="Times New Roman" panose="02020603050405020304" charset="0"/>
                <a:sym typeface="+mn-lt"/>
              </a:rPr>
              <a:t>facing humanity in the 21st century is </a:t>
            </a:r>
            <a:endParaRPr lang="en-US" altLang="zh-CN" sz="2000" i="1" dirty="0"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i="1" dirty="0">
                <a:latin typeface="Times New Roman" panose="02020603050405020304" charset="0"/>
                <a:cs typeface="Times New Roman" panose="02020603050405020304" charset="0"/>
                <a:sym typeface="+mn-lt"/>
              </a:rPr>
              <a:t>how to improve the </a:t>
            </a:r>
            <a:r>
              <a:rPr lang="en-US" altLang="zh-CN" sz="2000" b="1" i="1" dirty="0">
                <a:latin typeface="Times New Roman" panose="02020603050405020304" charset="0"/>
                <a:cs typeface="Times New Roman" panose="02020603050405020304" charset="0"/>
                <a:sym typeface="+mn-lt"/>
              </a:rPr>
              <a:t>efficiency</a:t>
            </a:r>
            <a:r>
              <a:rPr lang="en-US" altLang="zh-CN" sz="2000" i="1" dirty="0">
                <a:latin typeface="Times New Roman" panose="02020603050405020304" charset="0"/>
                <a:cs typeface="Times New Roman" panose="02020603050405020304" charset="0"/>
                <a:sym typeface="+mn-lt"/>
              </a:rPr>
              <a:t> of </a:t>
            </a:r>
            <a:endParaRPr lang="en-US" altLang="zh-CN" sz="2000" i="1" dirty="0"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b="1" i="1" dirty="0">
                <a:latin typeface="Times New Roman" panose="02020603050405020304" charset="0"/>
                <a:cs typeface="Times New Roman" panose="02020603050405020304" charset="0"/>
                <a:sym typeface="+mn-lt"/>
              </a:rPr>
              <a:t>knowledge workers </a:t>
            </a:r>
            <a:r>
              <a:rPr lang="en-US" altLang="zh-CN" sz="2000" i="1" dirty="0">
                <a:latin typeface="Times New Roman" panose="02020603050405020304" charset="0"/>
                <a:cs typeface="Times New Roman" panose="02020603050405020304" charset="0"/>
                <a:sym typeface="+mn-lt"/>
              </a:rPr>
              <a:t>and </a:t>
            </a:r>
            <a:r>
              <a:rPr lang="en-US" altLang="zh-CN" sz="2000" b="1" i="1" dirty="0">
                <a:latin typeface="Times New Roman" panose="02020603050405020304" charset="0"/>
                <a:cs typeface="Times New Roman" panose="02020603050405020304" charset="0"/>
                <a:sym typeface="+mn-lt"/>
              </a:rPr>
              <a:t>knowledge organizations</a:t>
            </a:r>
            <a:r>
              <a:rPr lang="en-US" altLang="zh-CN" sz="2000" i="1" dirty="0">
                <a:latin typeface="Times New Roman" panose="02020603050405020304" charset="0"/>
                <a:cs typeface="Times New Roman" panose="02020603050405020304" charset="0"/>
                <a:sym typeface="+mn-lt"/>
              </a:rPr>
              <a:t>"
                                                 —— Peter Drucker.
</a:t>
            </a:r>
            <a:endParaRPr lang="en-US" altLang="zh-CN" sz="2000" b="1" i="1" dirty="0"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pic>
        <p:nvPicPr>
          <p:cNvPr id="1026" name="Picture 2" descr="Peter Drucker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877" y="3332295"/>
            <a:ext cx="2477729" cy="24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8305" y="2003425"/>
            <a:ext cx="6293485" cy="232029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b="1" dirty="0">
                <a:cs typeface="+mn-ea"/>
                <a:sym typeface="+mn-lt"/>
              </a:rPr>
              <a:t>Yes,
</a:t>
            </a:r>
            <a:endParaRPr lang="en-US" altLang="zh-CN" sz="2000" b="1" dirty="0"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+mn-ea"/>
                <a:sym typeface="+mn-lt"/>
              </a:rPr>
              <a:t>Linkedin Networking; </a:t>
            </a:r>
            <a:endParaRPr lang="en-US" altLang="zh-CN" sz="2000" dirty="0"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+mn-ea"/>
                <a:sym typeface="+mn-lt"/>
              </a:rPr>
              <a:t>Job-hunting APPs;</a:t>
            </a:r>
            <a:endParaRPr lang="en-US" altLang="zh-CN" sz="2000" dirty="0"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+mn-ea"/>
                <a:sym typeface="+mn-lt"/>
              </a:rPr>
              <a:t>Lectures organized by Career Development Center;</a:t>
            </a:r>
            <a:endParaRPr lang="en-US" altLang="zh-CN" sz="2000" dirty="0"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+mn-ea"/>
                <a:sym typeface="+mn-lt"/>
              </a:rPr>
              <a:t>Professional seminars organized by student clubs;</a:t>
            </a:r>
            <a:endParaRPr lang="zh-CN" altLang="en-US" sz="2000" dirty="0"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+mn-ea"/>
                <a:sym typeface="+mn-lt"/>
              </a:rPr>
              <a:t>resources</a:t>
            </a:r>
            <a:endParaRPr lang="en-US" altLang="zh-CN" sz="2000" dirty="0"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>
              <a:cs typeface="+mn-ea"/>
              <a:sym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>
              <a:cs typeface="+mn-ea"/>
              <a:sym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0665" y="392430"/>
            <a:ext cx="1380490" cy="1421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675" y="392430"/>
            <a:ext cx="1367155" cy="1393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320" y="388620"/>
            <a:ext cx="1383030" cy="1397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481" y="2175785"/>
            <a:ext cx="1760186" cy="9905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105" y="3333124"/>
            <a:ext cx="2553501" cy="990582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/>
        </p:nvSpPr>
        <p:spPr>
          <a:xfrm>
            <a:off x="1678305" y="593725"/>
            <a:ext cx="9885045" cy="5810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Is there no solution now?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8305" y="1570990"/>
            <a:ext cx="7828915" cy="4601845"/>
          </a:xfrm>
        </p:spPr>
        <p:txBody>
          <a:bodyPr>
            <a:no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1" dirty="0">
                <a:cs typeface="+mn-ea"/>
                <a:sym typeface="+mn-lt"/>
              </a:rPr>
              <a:t>However,</a:t>
            </a:r>
            <a:r>
              <a:rPr lang="en-US" altLang="zh-CN" sz="2000" dirty="0">
                <a:cs typeface="+mn-ea"/>
                <a:sym typeface="+mn-lt"/>
              </a:rPr>
              <a:t> </a:t>
            </a:r>
            <a:endParaRPr lang="en-US" altLang="zh-CN" sz="2000" dirty="0"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+mn-ea"/>
                <a:sym typeface="+mn-lt"/>
              </a:rPr>
              <a:t>Almost all existing countermeasures have some disadvantages</a:t>
            </a:r>
            <a:endParaRPr lang="en-US" altLang="zh-CN" sz="2000" dirty="0"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>
              <a:cs typeface="+mn-ea"/>
              <a:sym typeface="+mn-lt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zh-CN" sz="2000" b="1" dirty="0">
                <a:cs typeface="+mn-ea"/>
                <a:sym typeface="+mn-lt"/>
              </a:rPr>
              <a:t>1. The information is fragmented and incomplete.</a:t>
            </a:r>
            <a:endParaRPr lang="en-US" altLang="zh-CN" sz="2000" b="1" dirty="0">
              <a:cs typeface="+mn-ea"/>
              <a:sym typeface="+mn-lt"/>
            </a:endParaRPr>
          </a:p>
          <a:p>
            <a:pPr>
              <a:buFont typeface="Wingdings" panose="05000000000000000000" charset="0"/>
              <a:buChar char="p"/>
            </a:pPr>
            <a:r>
              <a:rPr lang="en-US" altLang="zh-CN" sz="2000" dirty="0">
                <a:cs typeface="+mn-ea"/>
                <a:sym typeface="+mn-lt"/>
              </a:rPr>
              <a:t>None of these lectures is informative enough</a:t>
            </a:r>
            <a:endParaRPr lang="en-US" altLang="zh-CN" sz="2000" dirty="0">
              <a:cs typeface="+mn-ea"/>
              <a:sym typeface="+mn-lt"/>
            </a:endParaRPr>
          </a:p>
          <a:p>
            <a:pPr>
              <a:buFont typeface="Wingdings" panose="05000000000000000000" charset="0"/>
              <a:buChar char="p"/>
            </a:pPr>
            <a:r>
              <a:rPr lang="en-US" altLang="zh-CN" sz="2000" dirty="0">
                <a:cs typeface="+mn-ea"/>
                <a:sym typeface="+mn-lt"/>
              </a:rPr>
              <a:t>No lectures, no understanding. </a:t>
            </a:r>
            <a:endParaRPr lang="en-US" altLang="zh-CN" sz="2000" dirty="0">
              <a:cs typeface="+mn-ea"/>
              <a:sym typeface="+mn-lt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2000" dirty="0">
              <a:cs typeface="+mn-ea"/>
              <a:sym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b="1" dirty="0">
                <a:cs typeface="+mn-ea"/>
                <a:sym typeface="+mn-lt"/>
              </a:rPr>
              <a:t>2. Lack of methodology</a:t>
            </a:r>
            <a:endParaRPr lang="en-US" altLang="zh-CN" sz="2000" b="1" dirty="0">
              <a:cs typeface="+mn-ea"/>
              <a:sym typeface="+mn-lt"/>
            </a:endParaRPr>
          </a:p>
          <a:p>
            <a:pPr>
              <a:buFont typeface="Wingdings" panose="05000000000000000000" charset="0"/>
              <a:buChar char="p"/>
            </a:pPr>
            <a:r>
              <a:rPr lang="en-US" altLang="zh-CN" sz="2000" dirty="0">
                <a:cs typeface="+mn-ea"/>
                <a:sym typeface="+mn-lt"/>
              </a:rPr>
              <a:t>Don't know how to do it</a:t>
            </a:r>
            <a:endParaRPr lang="en-US" altLang="zh-CN" sz="2000" dirty="0">
              <a:cs typeface="+mn-ea"/>
              <a:sym typeface="+mn-lt"/>
            </a:endParaRPr>
          </a:p>
          <a:p>
            <a:pPr>
              <a:buFont typeface="Wingdings" panose="05000000000000000000" charset="0"/>
              <a:buChar char="p"/>
            </a:pPr>
            <a:r>
              <a:rPr lang="en-US" altLang="zh-CN" sz="2000" dirty="0">
                <a:cs typeface="+mn-ea"/>
                <a:sym typeface="+mn-lt"/>
              </a:rPr>
              <a:t>The lecture is very much general, without specific analysis</a:t>
            </a:r>
            <a:endParaRPr lang="en-US" altLang="zh-CN" sz="2000" dirty="0">
              <a:cs typeface="+mn-ea"/>
              <a:sym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>
              <a:cs typeface="+mn-ea"/>
              <a:sym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0665" y="392430"/>
            <a:ext cx="1380490" cy="1421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675" y="392430"/>
            <a:ext cx="1367155" cy="1393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320" y="388620"/>
            <a:ext cx="1383030" cy="1397000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/>
        </p:nvSpPr>
        <p:spPr>
          <a:xfrm>
            <a:off x="1678305" y="593725"/>
            <a:ext cx="9885045" cy="5810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Is there no solution now?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481" y="2175785"/>
            <a:ext cx="1760186" cy="9905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105" y="3333124"/>
            <a:ext cx="2553501" cy="990582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PLACING_PICTURE_USER_VIEWPORT" val="{&quot;height&quot;:5415,&quot;width&quot;:7014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3">
  <a:themeElements>
    <a:clrScheme name="Blank Presentation 13">
      <a:dk1>
        <a:srgbClr val="000000"/>
      </a:dk1>
      <a:lt1>
        <a:srgbClr val="FFFFFF"/>
      </a:lt1>
      <a:dk2>
        <a:srgbClr val="9567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mhihbmw">
      <a:majorFont>
        <a:latin typeface="Tahoma"/>
        <a:ea typeface="楷体"/>
        <a:cs typeface=""/>
      </a:majorFont>
      <a:minorFont>
        <a:latin typeface="Tahoma"/>
        <a:ea typeface="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3">
        <a:dk1>
          <a:srgbClr val="000000"/>
        </a:dk1>
        <a:lt1>
          <a:srgbClr val="FFFFFF"/>
        </a:lt1>
        <a:dk2>
          <a:srgbClr val="9567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Blank Presentation 13">
    <a:dk1>
      <a:srgbClr val="000000"/>
    </a:dk1>
    <a:lt1>
      <a:srgbClr val="FFFFFF"/>
    </a:lt1>
    <a:dk2>
      <a:srgbClr val="9567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bmhihbmw">
    <a:majorFont>
      <a:latin typeface="Tahoma"/>
      <a:ea typeface="楷体"/>
      <a:cs typeface=""/>
    </a:majorFont>
    <a:minorFont>
      <a:latin typeface="Tahoma"/>
      <a:ea typeface="楷体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8611</Words>
  <Application>WPS 演示</Application>
  <PresentationFormat>Widescreen</PresentationFormat>
  <Paragraphs>423</Paragraphs>
  <Slides>32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9" baseType="lpstr">
      <vt:lpstr>Arial</vt:lpstr>
      <vt:lpstr>宋体</vt:lpstr>
      <vt:lpstr>Wingdings</vt:lpstr>
      <vt:lpstr>微软雅黑</vt:lpstr>
      <vt:lpstr>Wingdings</vt:lpstr>
      <vt:lpstr>MS PGothic</vt:lpstr>
      <vt:lpstr>Maiandra GD</vt:lpstr>
      <vt:lpstr>Tahoma</vt:lpstr>
      <vt:lpstr>Times New Roman</vt:lpstr>
      <vt:lpstr>Arial Unicode MS</vt:lpstr>
      <vt:lpstr>Calibri</vt:lpstr>
      <vt:lpstr>Agency FB</vt:lpstr>
      <vt:lpstr>造字工房悦圆演示版常规体</vt:lpstr>
      <vt:lpstr>等线</vt:lpstr>
      <vt:lpstr>楷体</vt:lpstr>
      <vt:lpstr>Office 主题​​</vt:lpstr>
      <vt:lpstr>Theme3</vt:lpstr>
      <vt:lpstr>Sync Study</vt:lpstr>
      <vt:lpstr>Content</vt:lpstr>
      <vt:lpstr>background</vt:lpstr>
      <vt:lpstr>Background</vt:lpstr>
      <vt:lpstr>Industry pain points
</vt:lpstr>
      <vt:lpstr>Pain point</vt:lpstr>
      <vt:lpstr>Pain point</vt:lpstr>
      <vt:lpstr>PowerPoint 演示文稿</vt:lpstr>
      <vt:lpstr>PowerPoint 演示文稿</vt:lpstr>
      <vt:lpstr>Solution
</vt:lpstr>
      <vt:lpstr>How does your project solve the problem?</vt:lpstr>
      <vt:lpstr>Diagram representation</vt:lpstr>
      <vt:lpstr>Core flowchart</vt:lpstr>
      <vt:lpstr>Sounds like a LinkedIn, what's the advantages?</vt:lpstr>
      <vt:lpstr>Benefits to users(students)?</vt:lpstr>
      <vt:lpstr>Benefits to users(students)? - continued</vt:lpstr>
      <vt:lpstr>What makes the difference?</vt:lpstr>
      <vt:lpstr>How do you embody artificial intelligence?</vt:lpstr>
      <vt:lpstr>Intellectual property protection</vt:lpstr>
      <vt:lpstr>Revenue analysis
</vt:lpstr>
      <vt:lpstr>PowerPoint 演示文稿</vt:lpstr>
      <vt:lpstr>Revenue analysis</vt:lpstr>
      <vt:lpstr>budget, Financing plan, return analysis 
</vt:lpstr>
      <vt:lpstr>Budget</vt:lpstr>
      <vt:lpstr>Return analysis</vt:lpstr>
      <vt:lpstr>Team introduction
</vt:lpstr>
      <vt:lpstr>Our start-up team</vt:lpstr>
      <vt:lpstr>PowerPoint 演示文稿</vt:lpstr>
      <vt:lpstr>PowerPoint 演示文稿</vt:lpstr>
      <vt:lpstr>Conclusion
</vt:lpstr>
      <vt:lpstr>Finally, I want to say</vt:lpstr>
      <vt:lpstr>We really need the help of Angel Funds and guidance of your expert judges’!  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Sync Study</dc:title>
  <dc:creator/>
  <cp:lastModifiedBy>方片璐璐张</cp:lastModifiedBy>
  <cp:revision>201</cp:revision>
  <dcterms:created xsi:type="dcterms:W3CDTF">2019-06-19T02:08:00Z</dcterms:created>
  <dcterms:modified xsi:type="dcterms:W3CDTF">2020-08-17T02:37:36Z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